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256" r:id="rId3"/>
    <p:sldId id="257" r:id="rId4"/>
    <p:sldId id="260" r:id="rId5"/>
    <p:sldId id="259" r:id="rId6"/>
    <p:sldId id="271" r:id="rId7"/>
    <p:sldId id="272" r:id="rId8"/>
    <p:sldId id="273" r:id="rId9"/>
    <p:sldId id="274" r:id="rId10"/>
    <p:sldId id="264" r:id="rId11"/>
    <p:sldId id="261" r:id="rId12"/>
    <p:sldId id="275" r:id="rId13"/>
    <p:sldId id="276" r:id="rId14"/>
    <p:sldId id="277" r:id="rId15"/>
    <p:sldId id="278" r:id="rId16"/>
    <p:sldId id="279" r:id="rId17"/>
    <p:sldId id="280" r:id="rId18"/>
    <p:sldId id="265" r:id="rId19"/>
    <p:sldId id="266" r:id="rId20"/>
    <p:sldId id="281" r:id="rId21"/>
    <p:sldId id="282" r:id="rId22"/>
    <p:sldId id="283" r:id="rId23"/>
    <p:sldId id="284" r:id="rId24"/>
    <p:sldId id="285" r:id="rId25"/>
    <p:sldId id="287" r:id="rId26"/>
    <p:sldId id="267" r:id="rId27"/>
    <p:sldId id="268" r:id="rId28"/>
    <p:sldId id="291" r:id="rId29"/>
    <p:sldId id="289" r:id="rId30"/>
    <p:sldId id="290" r:id="rId31"/>
    <p:sldId id="298" r:id="rId32"/>
    <p:sldId id="296" r:id="rId33"/>
    <p:sldId id="299" r:id="rId34"/>
    <p:sldId id="300" r:id="rId35"/>
    <p:sldId id="297" r:id="rId36"/>
    <p:sldId id="294" r:id="rId3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85" autoAdjust="0"/>
    <p:restoredTop sz="94660"/>
  </p:normalViewPr>
  <p:slideViewPr>
    <p:cSldViewPr>
      <p:cViewPr varScale="1">
        <p:scale>
          <a:sx n="126" d="100"/>
          <a:sy n="126" d="100"/>
        </p:scale>
        <p:origin x="138" y="3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B11C3-5C35-456B-8964-9B99AD1225D8}" type="datetimeFigureOut">
              <a:rPr lang="ko-KR" altLang="en-US" smtClean="0"/>
              <a:t>2017-08-09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9D049-EFA5-42E2-B5D9-5F9CF8580725}" type="slidenum">
              <a:rPr lang="ko-KR" altLang="en-US" smtClean="0"/>
              <a:t>‹#›</a:t>
            </a:fld>
            <a:endParaRPr lang="ko-KR" altLang="en-US"/>
          </a:p>
        </p:txBody>
      </p:sp>
    </p:spTree>
    <p:extLst>
      <p:ext uri="{BB962C8B-B14F-4D97-AF65-F5344CB8AC3E}">
        <p14:creationId xmlns:p14="http://schemas.microsoft.com/office/powerpoint/2010/main" val="29408034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4</a:t>
            </a:fld>
            <a:endParaRPr lang="ko-KR" altLang="en-US"/>
          </a:p>
        </p:txBody>
      </p:sp>
    </p:spTree>
    <p:extLst>
      <p:ext uri="{BB962C8B-B14F-4D97-AF65-F5344CB8AC3E}">
        <p14:creationId xmlns:p14="http://schemas.microsoft.com/office/powerpoint/2010/main" val="3547713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15</a:t>
            </a:fld>
            <a:endParaRPr lang="ko-KR" altLang="en-US"/>
          </a:p>
        </p:txBody>
      </p:sp>
    </p:spTree>
    <p:extLst>
      <p:ext uri="{BB962C8B-B14F-4D97-AF65-F5344CB8AC3E}">
        <p14:creationId xmlns:p14="http://schemas.microsoft.com/office/powerpoint/2010/main" val="166446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16</a:t>
            </a:fld>
            <a:endParaRPr lang="ko-KR" altLang="en-US"/>
          </a:p>
        </p:txBody>
      </p:sp>
    </p:spTree>
    <p:extLst>
      <p:ext uri="{BB962C8B-B14F-4D97-AF65-F5344CB8AC3E}">
        <p14:creationId xmlns:p14="http://schemas.microsoft.com/office/powerpoint/2010/main" val="312416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27</a:t>
            </a:fld>
            <a:endParaRPr lang="ko-KR" altLang="en-US"/>
          </a:p>
        </p:txBody>
      </p:sp>
    </p:spTree>
    <p:extLst>
      <p:ext uri="{BB962C8B-B14F-4D97-AF65-F5344CB8AC3E}">
        <p14:creationId xmlns:p14="http://schemas.microsoft.com/office/powerpoint/2010/main" val="76055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28</a:t>
            </a:fld>
            <a:endParaRPr lang="ko-KR" altLang="en-US"/>
          </a:p>
        </p:txBody>
      </p:sp>
    </p:spTree>
    <p:extLst>
      <p:ext uri="{BB962C8B-B14F-4D97-AF65-F5344CB8AC3E}">
        <p14:creationId xmlns:p14="http://schemas.microsoft.com/office/powerpoint/2010/main" val="4013349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29</a:t>
            </a:fld>
            <a:endParaRPr lang="ko-KR" altLang="en-US"/>
          </a:p>
        </p:txBody>
      </p:sp>
    </p:spTree>
    <p:extLst>
      <p:ext uri="{BB962C8B-B14F-4D97-AF65-F5344CB8AC3E}">
        <p14:creationId xmlns:p14="http://schemas.microsoft.com/office/powerpoint/2010/main" val="93365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30</a:t>
            </a:fld>
            <a:endParaRPr lang="ko-KR" altLang="en-US"/>
          </a:p>
        </p:txBody>
      </p:sp>
    </p:spTree>
    <p:extLst>
      <p:ext uri="{BB962C8B-B14F-4D97-AF65-F5344CB8AC3E}">
        <p14:creationId xmlns:p14="http://schemas.microsoft.com/office/powerpoint/2010/main" val="1159245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31</a:t>
            </a:fld>
            <a:endParaRPr lang="ko-KR" altLang="en-US"/>
          </a:p>
        </p:txBody>
      </p:sp>
    </p:spTree>
    <p:extLst>
      <p:ext uri="{BB962C8B-B14F-4D97-AF65-F5344CB8AC3E}">
        <p14:creationId xmlns:p14="http://schemas.microsoft.com/office/powerpoint/2010/main" val="602918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32</a:t>
            </a:fld>
            <a:endParaRPr lang="ko-KR" altLang="en-US"/>
          </a:p>
        </p:txBody>
      </p:sp>
    </p:spTree>
    <p:extLst>
      <p:ext uri="{BB962C8B-B14F-4D97-AF65-F5344CB8AC3E}">
        <p14:creationId xmlns:p14="http://schemas.microsoft.com/office/powerpoint/2010/main" val="154562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33</a:t>
            </a:fld>
            <a:endParaRPr lang="ko-KR" altLang="en-US"/>
          </a:p>
        </p:txBody>
      </p:sp>
    </p:spTree>
    <p:extLst>
      <p:ext uri="{BB962C8B-B14F-4D97-AF65-F5344CB8AC3E}">
        <p14:creationId xmlns:p14="http://schemas.microsoft.com/office/powerpoint/2010/main" val="3594817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34</a:t>
            </a:fld>
            <a:endParaRPr lang="ko-KR" altLang="en-US"/>
          </a:p>
        </p:txBody>
      </p:sp>
    </p:spTree>
    <p:extLst>
      <p:ext uri="{BB962C8B-B14F-4D97-AF65-F5344CB8AC3E}">
        <p14:creationId xmlns:p14="http://schemas.microsoft.com/office/powerpoint/2010/main" val="205116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5</a:t>
            </a:fld>
            <a:endParaRPr lang="ko-KR" altLang="en-US"/>
          </a:p>
        </p:txBody>
      </p:sp>
    </p:spTree>
    <p:extLst>
      <p:ext uri="{BB962C8B-B14F-4D97-AF65-F5344CB8AC3E}">
        <p14:creationId xmlns:p14="http://schemas.microsoft.com/office/powerpoint/2010/main" val="122754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35</a:t>
            </a:fld>
            <a:endParaRPr lang="ko-KR" altLang="en-US"/>
          </a:p>
        </p:txBody>
      </p:sp>
    </p:spTree>
    <p:extLst>
      <p:ext uri="{BB962C8B-B14F-4D97-AF65-F5344CB8AC3E}">
        <p14:creationId xmlns:p14="http://schemas.microsoft.com/office/powerpoint/2010/main" val="274399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6</a:t>
            </a:fld>
            <a:endParaRPr lang="ko-KR" altLang="en-US"/>
          </a:p>
        </p:txBody>
      </p:sp>
    </p:spTree>
    <p:extLst>
      <p:ext uri="{BB962C8B-B14F-4D97-AF65-F5344CB8AC3E}">
        <p14:creationId xmlns:p14="http://schemas.microsoft.com/office/powerpoint/2010/main" val="3675072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7</a:t>
            </a:fld>
            <a:endParaRPr lang="ko-KR" altLang="en-US"/>
          </a:p>
        </p:txBody>
      </p:sp>
    </p:spTree>
    <p:extLst>
      <p:ext uri="{BB962C8B-B14F-4D97-AF65-F5344CB8AC3E}">
        <p14:creationId xmlns:p14="http://schemas.microsoft.com/office/powerpoint/2010/main" val="327321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8</a:t>
            </a:fld>
            <a:endParaRPr lang="ko-KR" altLang="en-US"/>
          </a:p>
        </p:txBody>
      </p:sp>
    </p:spTree>
    <p:extLst>
      <p:ext uri="{BB962C8B-B14F-4D97-AF65-F5344CB8AC3E}">
        <p14:creationId xmlns:p14="http://schemas.microsoft.com/office/powerpoint/2010/main" val="399284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11</a:t>
            </a:fld>
            <a:endParaRPr lang="ko-KR" altLang="en-US"/>
          </a:p>
        </p:txBody>
      </p:sp>
    </p:spTree>
    <p:extLst>
      <p:ext uri="{BB962C8B-B14F-4D97-AF65-F5344CB8AC3E}">
        <p14:creationId xmlns:p14="http://schemas.microsoft.com/office/powerpoint/2010/main" val="129133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12</a:t>
            </a:fld>
            <a:endParaRPr lang="ko-KR" altLang="en-US"/>
          </a:p>
        </p:txBody>
      </p:sp>
    </p:spTree>
    <p:extLst>
      <p:ext uri="{BB962C8B-B14F-4D97-AF65-F5344CB8AC3E}">
        <p14:creationId xmlns:p14="http://schemas.microsoft.com/office/powerpoint/2010/main" val="352059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13</a:t>
            </a:fld>
            <a:endParaRPr lang="ko-KR" altLang="en-US"/>
          </a:p>
        </p:txBody>
      </p:sp>
    </p:spTree>
    <p:extLst>
      <p:ext uri="{BB962C8B-B14F-4D97-AF65-F5344CB8AC3E}">
        <p14:creationId xmlns:p14="http://schemas.microsoft.com/office/powerpoint/2010/main" val="219702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179D049-EFA5-42E2-B5D9-5F9CF8580725}" type="slidenum">
              <a:rPr lang="ko-KR" altLang="en-US" smtClean="0"/>
              <a:t>14</a:t>
            </a:fld>
            <a:endParaRPr lang="ko-KR" altLang="en-US"/>
          </a:p>
        </p:txBody>
      </p:sp>
    </p:spTree>
    <p:extLst>
      <p:ext uri="{BB962C8B-B14F-4D97-AF65-F5344CB8AC3E}">
        <p14:creationId xmlns:p14="http://schemas.microsoft.com/office/powerpoint/2010/main" val="159769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8/9/2017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987574"/>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664245"/>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8/9/2017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8/9/2017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8/9/2017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8/9/2017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8/9/2017</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491630"/>
            <a:ext cx="9143996" cy="584775"/>
          </a:xfrm>
          <a:prstGeom prst="rect">
            <a:avLst/>
          </a:prstGeom>
          <a:noFill/>
        </p:spPr>
        <p:txBody>
          <a:bodyPr wrap="square">
            <a:spAutoFit/>
          </a:bodyPr>
          <a:lstStyle/>
          <a:p>
            <a:pPr algn="ctr" fontAlgn="auto">
              <a:spcBef>
                <a:spcPts val="0"/>
              </a:spcBef>
              <a:spcAft>
                <a:spcPts val="0"/>
              </a:spcAft>
              <a:defRPr/>
            </a:pPr>
            <a:r>
              <a:rPr kumimoji="0" lang="ja-JP" altLang="en-US" sz="1600" b="1" dirty="0" smtClean="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rPr>
              <a:t>キムグヒョン</a:t>
            </a:r>
            <a:r>
              <a:rPr kumimoji="0" lang="en-US" altLang="ja-JP" sz="1600" b="1" dirty="0" smtClean="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rPr>
              <a:t>(Rick)</a:t>
            </a:r>
          </a:p>
          <a:p>
            <a:pPr algn="ctr" fontAlgn="auto">
              <a:spcBef>
                <a:spcPts val="0"/>
              </a:spcBef>
              <a:spcAft>
                <a:spcPts val="0"/>
              </a:spcAft>
              <a:defRPr/>
            </a:pPr>
            <a:r>
              <a:rPr kumimoji="0" lang="ja-JP" altLang="en-US" sz="1600" b="1" dirty="0" smtClean="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rPr>
              <a:t>プロジェクト</a:t>
            </a:r>
            <a:endParaRPr kumimoji="0" lang="en-US" altLang="ko-KR" sz="1600" b="1" dirty="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endParaRPr>
          </a:p>
        </p:txBody>
      </p:sp>
      <p:sp>
        <p:nvSpPr>
          <p:cNvPr id="5" name="TextBox 1"/>
          <p:cNvSpPr txBox="1">
            <a:spLocks noChangeArrowheads="1"/>
          </p:cNvSpPr>
          <p:nvPr/>
        </p:nvSpPr>
        <p:spPr bwMode="auto">
          <a:xfrm>
            <a:off x="0" y="597054"/>
            <a:ext cx="9144000" cy="646331"/>
          </a:xfrm>
          <a:prstGeom prst="rect">
            <a:avLst/>
          </a:prstGeom>
          <a:noFill/>
          <a:ln w="9525">
            <a:noFill/>
            <a:miter lim="800000"/>
            <a:headEnd/>
            <a:tailEnd/>
          </a:ln>
        </p:spPr>
        <p:txBody>
          <a:bodyPr wrap="square">
            <a:spAutoFit/>
          </a:bodyPr>
          <a:lstStyle/>
          <a:p>
            <a:pPr algn="ctr"/>
            <a:r>
              <a:rPr lang="ja-JP" altLang="en-US" sz="3600" b="1" dirty="0" smtClean="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rPr>
              <a:t>総合ポートフォリオ</a:t>
            </a:r>
            <a:endParaRPr lang="en-US" altLang="ko-KR" sz="3600" b="1" dirty="0" smtClean="0">
              <a:solidFill>
                <a:schemeClr val="tx1">
                  <a:lumMod val="75000"/>
                  <a:lumOff val="25000"/>
                </a:schemeClr>
              </a:solidFill>
              <a:latin typeface="MS Mincho" panose="02020609040205080304" pitchFamily="49" charset="-128"/>
              <a:ea typeface="MS Mincho" panose="02020609040205080304" pitchFamily="49" charset="-128"/>
              <a:cs typeface="Arial" pitchFamily="34" charset="0"/>
            </a:endParaRPr>
          </a:p>
        </p:txBody>
      </p:sp>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en-US" altLang="ja-JP" sz="2800" dirty="0">
              <a:latin typeface="MS Mincho" panose="02020609040205080304" pitchFamily="49" charset="-128"/>
              <a:ea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ト全体フローチャート</a:t>
            </a:r>
            <a:endParaRPr lang="en-US" b="1" dirty="0">
              <a:latin typeface="MS Mincho" panose="02020609040205080304" pitchFamily="49" charset="-128"/>
              <a:ea typeface="MS Mincho" panose="02020609040205080304" pitchFamily="49" charset="-128"/>
            </a:endParaRPr>
          </a:p>
        </p:txBody>
      </p:sp>
      <p:grpSp>
        <p:nvGrpSpPr>
          <p:cNvPr id="10" name="그룹 9"/>
          <p:cNvGrpSpPr/>
          <p:nvPr/>
        </p:nvGrpSpPr>
        <p:grpSpPr>
          <a:xfrm>
            <a:off x="2183802" y="1436597"/>
            <a:ext cx="5653137" cy="3097641"/>
            <a:chOff x="606921" y="200025"/>
            <a:chExt cx="8508504" cy="5895975"/>
          </a:xfrm>
        </p:grpSpPr>
        <p:sp>
          <p:nvSpPr>
            <p:cNvPr id="11" name="직사각형 10"/>
            <p:cNvSpPr/>
            <p:nvPr/>
          </p:nvSpPr>
          <p:spPr>
            <a:xfrm>
              <a:off x="3486150" y="200025"/>
              <a:ext cx="2562225" cy="75247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smtClean="0">
                  <a:solidFill>
                    <a:schemeClr val="tx1">
                      <a:lumMod val="75000"/>
                      <a:lumOff val="25000"/>
                    </a:schemeClr>
                  </a:solidFill>
                </a:rPr>
                <a:t>カメラモジュール</a:t>
              </a:r>
              <a:endParaRPr lang="ko-KR" altLang="en-US" sz="1100" b="1" dirty="0">
                <a:solidFill>
                  <a:schemeClr val="tx1">
                    <a:lumMod val="75000"/>
                    <a:lumOff val="25000"/>
                  </a:schemeClr>
                </a:solidFill>
              </a:endParaRPr>
            </a:p>
          </p:txBody>
        </p:sp>
        <p:sp>
          <p:nvSpPr>
            <p:cNvPr id="12" name="직사각형 11"/>
            <p:cNvSpPr/>
            <p:nvPr/>
          </p:nvSpPr>
          <p:spPr>
            <a:xfrm>
              <a:off x="3486150" y="1409700"/>
              <a:ext cx="2562225" cy="18859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solidFill>
                    <a:schemeClr val="tx1">
                      <a:lumMod val="75000"/>
                      <a:lumOff val="25000"/>
                    </a:schemeClr>
                  </a:solidFill>
                </a:rPr>
                <a:t>Arduino</a:t>
              </a:r>
              <a:r>
                <a:rPr lang="ja-JP" altLang="en-US" sz="1100" b="1" dirty="0" smtClean="0">
                  <a:solidFill>
                    <a:schemeClr val="tx1">
                      <a:lumMod val="75000"/>
                      <a:lumOff val="25000"/>
                    </a:schemeClr>
                  </a:solidFill>
                </a:rPr>
                <a:t> </a:t>
              </a:r>
              <a:r>
                <a:rPr lang="en-US" altLang="ja-JP" sz="1100" b="1" dirty="0" smtClean="0">
                  <a:solidFill>
                    <a:schemeClr val="tx1">
                      <a:lumMod val="75000"/>
                      <a:lumOff val="25000"/>
                    </a:schemeClr>
                  </a:solidFill>
                </a:rPr>
                <a:t>UNO</a:t>
              </a:r>
              <a:r>
                <a:rPr lang="ja-JP" altLang="en-US" sz="1100" b="1" dirty="0" smtClean="0">
                  <a:solidFill>
                    <a:schemeClr val="tx1">
                      <a:lumMod val="75000"/>
                      <a:lumOff val="25000"/>
                    </a:schemeClr>
                  </a:solidFill>
                </a:rPr>
                <a:t> </a:t>
              </a:r>
              <a:r>
                <a:rPr lang="en-US" altLang="ja-JP" sz="1100" b="1" dirty="0" smtClean="0">
                  <a:solidFill>
                    <a:schemeClr val="tx1">
                      <a:lumMod val="75000"/>
                      <a:lumOff val="25000"/>
                    </a:schemeClr>
                  </a:solidFill>
                </a:rPr>
                <a:t>R3</a:t>
              </a:r>
            </a:p>
            <a:p>
              <a:pPr algn="ctr"/>
              <a:r>
                <a:rPr lang="ja-JP" altLang="en-US" sz="1100" b="1" dirty="0" smtClean="0">
                  <a:solidFill>
                    <a:schemeClr val="tx1">
                      <a:lumMod val="75000"/>
                      <a:lumOff val="25000"/>
                    </a:schemeClr>
                  </a:solidFill>
                </a:rPr>
                <a:t>（マイクロコントローラー）</a:t>
              </a:r>
              <a:endParaRPr lang="ko-KR" altLang="en-US" sz="1100" b="1" dirty="0">
                <a:solidFill>
                  <a:schemeClr val="tx1">
                    <a:lumMod val="75000"/>
                    <a:lumOff val="25000"/>
                  </a:schemeClr>
                </a:solidFill>
              </a:endParaRPr>
            </a:p>
          </p:txBody>
        </p:sp>
        <p:sp>
          <p:nvSpPr>
            <p:cNvPr id="13" name="직사각형 12"/>
            <p:cNvSpPr/>
            <p:nvPr/>
          </p:nvSpPr>
          <p:spPr>
            <a:xfrm>
              <a:off x="3486150" y="3752850"/>
              <a:ext cx="2562225" cy="828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smtClean="0">
                  <a:solidFill>
                    <a:schemeClr val="tx1">
                      <a:lumMod val="75000"/>
                      <a:lumOff val="25000"/>
                    </a:schemeClr>
                  </a:solidFill>
                </a:rPr>
                <a:t>モータードライバー</a:t>
              </a:r>
              <a:endParaRPr lang="ko-KR" altLang="en-US" sz="1100" b="1" dirty="0">
                <a:solidFill>
                  <a:schemeClr val="tx1">
                    <a:lumMod val="75000"/>
                    <a:lumOff val="25000"/>
                  </a:schemeClr>
                </a:solidFill>
              </a:endParaRPr>
            </a:p>
          </p:txBody>
        </p:sp>
        <p:sp>
          <p:nvSpPr>
            <p:cNvPr id="14" name="모서리가 둥근 직사각형 13"/>
            <p:cNvSpPr/>
            <p:nvPr/>
          </p:nvSpPr>
          <p:spPr>
            <a:xfrm>
              <a:off x="3095625" y="1409700"/>
              <a:ext cx="390525" cy="1885950"/>
            </a:xfrm>
            <a:prstGeom prst="roundRect">
              <a:avLst>
                <a:gd name="adj" fmla="val 28862"/>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700" b="1" dirty="0" smtClean="0"/>
                <a:t>ブルートゥース</a:t>
              </a:r>
              <a:endParaRPr lang="ko-KR" altLang="en-US" sz="700" b="1" dirty="0"/>
            </a:p>
          </p:txBody>
        </p:sp>
        <p:pic>
          <p:nvPicPr>
            <p:cNvPr id="15" name="Picture 2" descr="블루투스에 대한 이미지 검색결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75" t="7546" r="33152" b="11998"/>
            <a:stretch/>
          </p:blipFill>
          <p:spPr bwMode="auto">
            <a:xfrm>
              <a:off x="2219326" y="1824038"/>
              <a:ext cx="702169" cy="9477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스마트폰에 대한 이미지 검색결과"/>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945" r="29722"/>
            <a:stretch/>
          </p:blipFill>
          <p:spPr bwMode="auto">
            <a:xfrm>
              <a:off x="606921" y="1123949"/>
              <a:ext cx="1393329" cy="24880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7162800" y="1409700"/>
              <a:ext cx="1771650" cy="4191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a:solidFill>
                    <a:schemeClr val="tx1">
                      <a:lumMod val="75000"/>
                      <a:lumOff val="25000"/>
                    </a:schemeClr>
                  </a:solidFill>
                </a:rPr>
                <a:t>超音</a:t>
              </a:r>
              <a:r>
                <a:rPr lang="ja-JP" altLang="en-US" sz="1100" b="1" dirty="0" smtClean="0">
                  <a:solidFill>
                    <a:schemeClr val="tx1">
                      <a:lumMod val="75000"/>
                      <a:lumOff val="25000"/>
                    </a:schemeClr>
                  </a:solidFill>
                </a:rPr>
                <a:t>波センサー</a:t>
              </a:r>
              <a:endParaRPr lang="ko-KR" altLang="en-US" sz="1100" b="1" dirty="0" smtClean="0">
                <a:solidFill>
                  <a:schemeClr val="tx1">
                    <a:lumMod val="75000"/>
                    <a:lumOff val="25000"/>
                  </a:schemeClr>
                </a:solidFill>
              </a:endParaRPr>
            </a:p>
          </p:txBody>
        </p:sp>
        <p:sp>
          <p:nvSpPr>
            <p:cNvPr id="18" name="직사각형 17"/>
            <p:cNvSpPr/>
            <p:nvPr/>
          </p:nvSpPr>
          <p:spPr>
            <a:xfrm>
              <a:off x="7162800" y="2145505"/>
              <a:ext cx="1771650" cy="4191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a:solidFill>
                    <a:schemeClr val="tx1">
                      <a:lumMod val="75000"/>
                      <a:lumOff val="25000"/>
                    </a:schemeClr>
                  </a:solidFill>
                </a:rPr>
                <a:t>超音</a:t>
              </a:r>
              <a:r>
                <a:rPr lang="ja-JP" altLang="en-US" sz="1100" b="1" dirty="0" smtClean="0">
                  <a:solidFill>
                    <a:schemeClr val="tx1">
                      <a:lumMod val="75000"/>
                      <a:lumOff val="25000"/>
                    </a:schemeClr>
                  </a:solidFill>
                </a:rPr>
                <a:t>波センサー</a:t>
              </a:r>
              <a:endParaRPr lang="ko-KR" altLang="en-US" sz="1100" b="1" dirty="0" smtClean="0">
                <a:solidFill>
                  <a:schemeClr val="tx1">
                    <a:lumMod val="75000"/>
                    <a:lumOff val="25000"/>
                  </a:schemeClr>
                </a:solidFill>
              </a:endParaRPr>
            </a:p>
          </p:txBody>
        </p:sp>
        <p:cxnSp>
          <p:nvCxnSpPr>
            <p:cNvPr id="19" name="꺾인 연결선 18"/>
            <p:cNvCxnSpPr>
              <a:stCxn id="12" idx="3"/>
              <a:endCxn id="17" idx="1"/>
            </p:cNvCxnSpPr>
            <p:nvPr/>
          </p:nvCxnSpPr>
          <p:spPr>
            <a:xfrm flipV="1">
              <a:off x="6048375" y="1619251"/>
              <a:ext cx="1114425" cy="733424"/>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2" idx="3"/>
              <a:endCxn id="18" idx="1"/>
            </p:cNvCxnSpPr>
            <p:nvPr/>
          </p:nvCxnSpPr>
          <p:spPr>
            <a:xfrm>
              <a:off x="6048375" y="2352675"/>
              <a:ext cx="1114425" cy="23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7162800" y="2987279"/>
              <a:ext cx="1771650" cy="4988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smtClean="0">
                  <a:solidFill>
                    <a:schemeClr val="tx1">
                      <a:lumMod val="75000"/>
                      <a:lumOff val="25000"/>
                    </a:schemeClr>
                  </a:solidFill>
                </a:rPr>
                <a:t>９</a:t>
              </a:r>
              <a:r>
                <a:rPr lang="en-US" altLang="ja-JP" sz="1100" b="1" dirty="0" smtClean="0">
                  <a:solidFill>
                    <a:schemeClr val="tx1">
                      <a:lumMod val="75000"/>
                      <a:lumOff val="25000"/>
                    </a:schemeClr>
                  </a:solidFill>
                </a:rPr>
                <a:t>V</a:t>
              </a:r>
              <a:r>
                <a:rPr lang="ja-JP" altLang="en-US" sz="1100" b="1" dirty="0" smtClean="0">
                  <a:solidFill>
                    <a:schemeClr val="tx1">
                      <a:lumMod val="75000"/>
                      <a:lumOff val="25000"/>
                    </a:schemeClr>
                  </a:solidFill>
                </a:rPr>
                <a:t>バッテリー</a:t>
              </a:r>
              <a:endParaRPr lang="ko-KR" altLang="en-US" sz="1100" b="1" dirty="0" smtClean="0">
                <a:solidFill>
                  <a:schemeClr val="tx1">
                    <a:lumMod val="75000"/>
                    <a:lumOff val="25000"/>
                  </a:schemeClr>
                </a:solidFill>
              </a:endParaRPr>
            </a:p>
          </p:txBody>
        </p:sp>
        <p:cxnSp>
          <p:nvCxnSpPr>
            <p:cNvPr id="22" name="꺾인 연결선 21"/>
            <p:cNvCxnSpPr>
              <a:stCxn id="21" idx="1"/>
            </p:cNvCxnSpPr>
            <p:nvPr/>
          </p:nvCxnSpPr>
          <p:spPr>
            <a:xfrm rot="10800000">
              <a:off x="6048376" y="2952751"/>
              <a:ext cx="1114425" cy="283965"/>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6981825" y="3801667"/>
              <a:ext cx="2133600" cy="7131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100" b="1" dirty="0" smtClean="0">
                  <a:solidFill>
                    <a:schemeClr val="tx1">
                      <a:lumMod val="75000"/>
                      <a:lumOff val="25000"/>
                    </a:schemeClr>
                  </a:solidFill>
                </a:rPr>
                <a:t>11.1V</a:t>
              </a:r>
              <a:r>
                <a:rPr lang="ja-JP" altLang="en-US" sz="1100" b="1" dirty="0" smtClean="0">
                  <a:solidFill>
                    <a:schemeClr val="tx1">
                      <a:lumMod val="75000"/>
                      <a:lumOff val="25000"/>
                    </a:schemeClr>
                  </a:solidFill>
                </a:rPr>
                <a:t>　</a:t>
              </a:r>
              <a:r>
                <a:rPr lang="en-US" altLang="ja-JP" sz="1100" b="1" dirty="0" smtClean="0">
                  <a:solidFill>
                    <a:schemeClr val="tx1">
                      <a:lumMod val="75000"/>
                      <a:lumOff val="25000"/>
                    </a:schemeClr>
                  </a:solidFill>
                </a:rPr>
                <a:t>800</a:t>
              </a:r>
              <a:r>
                <a:rPr lang="ja-JP" altLang="en-US" sz="1100" b="1" dirty="0" smtClean="0">
                  <a:solidFill>
                    <a:schemeClr val="tx1">
                      <a:lumMod val="75000"/>
                      <a:lumOff val="25000"/>
                    </a:schemeClr>
                  </a:solidFill>
                </a:rPr>
                <a:t>ｍ</a:t>
              </a:r>
              <a:r>
                <a:rPr lang="en-US" altLang="ja-JP" sz="1100" b="1" dirty="0" smtClean="0">
                  <a:solidFill>
                    <a:schemeClr val="tx1">
                      <a:lumMod val="75000"/>
                      <a:lumOff val="25000"/>
                    </a:schemeClr>
                  </a:solidFill>
                </a:rPr>
                <a:t>Ah</a:t>
              </a:r>
            </a:p>
            <a:p>
              <a:pPr algn="ctr"/>
              <a:r>
                <a:rPr lang="ja-JP" altLang="en-US" sz="1100" b="1" dirty="0" smtClean="0">
                  <a:solidFill>
                    <a:schemeClr val="tx1">
                      <a:lumMod val="75000"/>
                      <a:lumOff val="25000"/>
                    </a:schemeClr>
                  </a:solidFill>
                </a:rPr>
                <a:t>バッテリー</a:t>
              </a:r>
              <a:endParaRPr lang="ko-KR" altLang="en-US" sz="1100" b="1" dirty="0" smtClean="0">
                <a:solidFill>
                  <a:schemeClr val="tx1">
                    <a:lumMod val="75000"/>
                    <a:lumOff val="25000"/>
                  </a:schemeClr>
                </a:solidFill>
              </a:endParaRPr>
            </a:p>
          </p:txBody>
        </p:sp>
        <p:cxnSp>
          <p:nvCxnSpPr>
            <p:cNvPr id="24" name="직선 연결선 23"/>
            <p:cNvCxnSpPr>
              <a:stCxn id="23" idx="1"/>
              <a:endCxn id="13" idx="3"/>
            </p:cNvCxnSpPr>
            <p:nvPr/>
          </p:nvCxnSpPr>
          <p:spPr>
            <a:xfrm flipH="1">
              <a:off x="6048375" y="4158259"/>
              <a:ext cx="933450" cy="8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모서리가 둥근 직사각형 24"/>
            <p:cNvSpPr/>
            <p:nvPr/>
          </p:nvSpPr>
          <p:spPr>
            <a:xfrm>
              <a:off x="1057275" y="5419725"/>
              <a:ext cx="1371600" cy="67627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smtClean="0">
                  <a:solidFill>
                    <a:schemeClr val="tx1">
                      <a:lumMod val="75000"/>
                      <a:lumOff val="25000"/>
                    </a:schemeClr>
                  </a:solidFill>
                </a:rPr>
                <a:t>モーター</a:t>
              </a:r>
              <a:endParaRPr lang="ko-KR" altLang="en-US" sz="1100" b="1" dirty="0" smtClean="0">
                <a:solidFill>
                  <a:schemeClr val="tx1">
                    <a:lumMod val="75000"/>
                    <a:lumOff val="25000"/>
                  </a:schemeClr>
                </a:solidFill>
              </a:endParaRPr>
            </a:p>
          </p:txBody>
        </p:sp>
        <p:sp>
          <p:nvSpPr>
            <p:cNvPr id="26" name="모서리가 둥근 직사각형 25"/>
            <p:cNvSpPr/>
            <p:nvPr/>
          </p:nvSpPr>
          <p:spPr>
            <a:xfrm>
              <a:off x="3086100" y="5419725"/>
              <a:ext cx="1371600" cy="67627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smtClean="0">
                  <a:solidFill>
                    <a:schemeClr val="tx1">
                      <a:lumMod val="75000"/>
                      <a:lumOff val="25000"/>
                    </a:schemeClr>
                  </a:solidFill>
                </a:rPr>
                <a:t>モーター</a:t>
              </a:r>
              <a:endParaRPr lang="ko-KR" altLang="en-US" sz="1100" b="1" dirty="0" smtClean="0">
                <a:solidFill>
                  <a:schemeClr val="tx1">
                    <a:lumMod val="75000"/>
                    <a:lumOff val="25000"/>
                  </a:schemeClr>
                </a:solidFill>
              </a:endParaRPr>
            </a:p>
          </p:txBody>
        </p:sp>
        <p:sp>
          <p:nvSpPr>
            <p:cNvPr id="27" name="모서리가 둥근 직사각형 26"/>
            <p:cNvSpPr/>
            <p:nvPr/>
          </p:nvSpPr>
          <p:spPr>
            <a:xfrm>
              <a:off x="5114925" y="5419725"/>
              <a:ext cx="1371600" cy="67627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smtClean="0">
                  <a:solidFill>
                    <a:schemeClr val="tx1">
                      <a:lumMod val="75000"/>
                      <a:lumOff val="25000"/>
                    </a:schemeClr>
                  </a:solidFill>
                </a:rPr>
                <a:t>モーター</a:t>
              </a:r>
              <a:endParaRPr lang="ko-KR" altLang="en-US" sz="1100" b="1" dirty="0" smtClean="0">
                <a:solidFill>
                  <a:schemeClr val="tx1">
                    <a:lumMod val="75000"/>
                    <a:lumOff val="25000"/>
                  </a:schemeClr>
                </a:solidFill>
              </a:endParaRPr>
            </a:p>
          </p:txBody>
        </p:sp>
        <p:sp>
          <p:nvSpPr>
            <p:cNvPr id="28" name="모서리가 둥근 직사각형 27"/>
            <p:cNvSpPr/>
            <p:nvPr/>
          </p:nvSpPr>
          <p:spPr>
            <a:xfrm>
              <a:off x="6962775" y="5419725"/>
              <a:ext cx="1371600" cy="67627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b="1" dirty="0" smtClean="0">
                  <a:solidFill>
                    <a:schemeClr val="tx1">
                      <a:lumMod val="75000"/>
                      <a:lumOff val="25000"/>
                    </a:schemeClr>
                  </a:solidFill>
                </a:rPr>
                <a:t>モーター</a:t>
              </a:r>
              <a:endParaRPr lang="ko-KR" altLang="en-US" sz="1100" b="1" dirty="0" smtClean="0">
                <a:solidFill>
                  <a:schemeClr val="tx1">
                    <a:lumMod val="75000"/>
                    <a:lumOff val="25000"/>
                  </a:schemeClr>
                </a:solidFill>
              </a:endParaRPr>
            </a:p>
          </p:txBody>
        </p:sp>
        <p:cxnSp>
          <p:nvCxnSpPr>
            <p:cNvPr id="29" name="직선 연결선 28"/>
            <p:cNvCxnSpPr/>
            <p:nvPr/>
          </p:nvCxnSpPr>
          <p:spPr>
            <a:xfrm>
              <a:off x="1743075" y="4914900"/>
              <a:ext cx="5905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13" idx="2"/>
            </p:cNvCxnSpPr>
            <p:nvPr/>
          </p:nvCxnSpPr>
          <p:spPr>
            <a:xfrm flipH="1">
              <a:off x="4767262" y="4581525"/>
              <a:ext cx="1" cy="3333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a:endCxn id="25" idx="0"/>
            </p:cNvCxnSpPr>
            <p:nvPr/>
          </p:nvCxnSpPr>
          <p:spPr>
            <a:xfrm>
              <a:off x="1743075" y="4914900"/>
              <a:ext cx="0" cy="504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a:endCxn id="28" idx="0"/>
            </p:cNvCxnSpPr>
            <p:nvPr/>
          </p:nvCxnSpPr>
          <p:spPr>
            <a:xfrm>
              <a:off x="7648575" y="4914900"/>
              <a:ext cx="0" cy="504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26" idx="0"/>
            </p:cNvCxnSpPr>
            <p:nvPr/>
          </p:nvCxnSpPr>
          <p:spPr>
            <a:xfrm flipV="1">
              <a:off x="3771900" y="4914900"/>
              <a:ext cx="0" cy="504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27" idx="0"/>
            </p:cNvCxnSpPr>
            <p:nvPr/>
          </p:nvCxnSpPr>
          <p:spPr>
            <a:xfrm flipV="1">
              <a:off x="5800725" y="4914900"/>
              <a:ext cx="0" cy="504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267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pPr lvl="0"/>
            <a:r>
              <a:rPr lang="ja-JP" altLang="en-US" b="1" dirty="0" smtClean="0">
                <a:latin typeface="MS Mincho" panose="02020609040205080304" pitchFamily="49" charset="-128"/>
                <a:ea typeface="MS Mincho" panose="02020609040205080304" pitchFamily="49" charset="-128"/>
              </a:rPr>
              <a:t>プロジェクト技能説明（超音波センサー）</a:t>
            </a:r>
            <a:endParaRPr lang="en-US" b="1" dirty="0">
              <a:latin typeface="MS Mincho" panose="02020609040205080304" pitchFamily="49" charset="-128"/>
              <a:ea typeface="MS Mincho" panose="02020609040205080304" pitchFamily="49" charset="-128"/>
            </a:endParaRPr>
          </a:p>
        </p:txBody>
      </p:sp>
      <p:sp>
        <p:nvSpPr>
          <p:cNvPr id="4" name="TextBox 3"/>
          <p:cNvSpPr txBox="1"/>
          <p:nvPr/>
        </p:nvSpPr>
        <p:spPr>
          <a:xfrm>
            <a:off x="2267744" y="1448222"/>
            <a:ext cx="6768752" cy="923330"/>
          </a:xfrm>
          <a:prstGeom prst="rect">
            <a:avLst/>
          </a:prstGeom>
          <a:noFill/>
        </p:spPr>
        <p:txBody>
          <a:bodyPr wrap="square" rtlCol="0">
            <a:spAutoFit/>
          </a:bodyPr>
          <a:lstStyle/>
          <a:p>
            <a:r>
              <a:rPr lang="ja-JP" altLang="en-US" dirty="0" smtClean="0">
                <a:latin typeface="MS Mincho" panose="02020609040205080304" pitchFamily="49" charset="-128"/>
                <a:ea typeface="MS Mincho" panose="02020609040205080304" pitchFamily="49" charset="-128"/>
              </a:rPr>
              <a:t>超音波センサー</a:t>
            </a:r>
            <a:r>
              <a:rPr lang="ja-JP" altLang="en-US" dirty="0" smtClean="0">
                <a:latin typeface="MS Mincho" panose="02020609040205080304" pitchFamily="49" charset="-128"/>
                <a:ea typeface="MS Mincho" panose="02020609040205080304" pitchFamily="49" charset="-128"/>
              </a:rPr>
              <a:t>で</a:t>
            </a:r>
            <a:r>
              <a:rPr lang="ja-JP" altLang="en-US" dirty="0">
                <a:latin typeface="MS Mincho" panose="02020609040205080304" pitchFamily="49" charset="-128"/>
                <a:ea typeface="MS Mincho" panose="02020609040205080304" pitchFamily="49" charset="-128"/>
              </a:rPr>
              <a:t>リアルタイム</a:t>
            </a:r>
            <a:r>
              <a:rPr lang="ja-JP" altLang="en-US" dirty="0" smtClean="0">
                <a:latin typeface="MS Mincho" panose="02020609040205080304" pitchFamily="49" charset="-128"/>
                <a:ea typeface="MS Mincho" panose="02020609040205080304" pitchFamily="49" charset="-128"/>
              </a:rPr>
              <a:t>で</a:t>
            </a:r>
            <a:r>
              <a:rPr lang="ja-JP" altLang="en-US" dirty="0" smtClean="0">
                <a:latin typeface="MS Mincho" panose="02020609040205080304" pitchFamily="49" charset="-128"/>
                <a:ea typeface="MS Mincho" panose="02020609040205080304" pitchFamily="49" charset="-128"/>
              </a:rPr>
              <a:t>車の間を測定します。車のスキャニングのために配列的に具現しました。車の端に届いた瞬間方向が変わるようにしました。</a:t>
            </a:r>
            <a:endParaRPr lang="en-US" altLang="ko-KR" dirty="0" smtClean="0">
              <a:latin typeface="MS Mincho" panose="02020609040205080304" pitchFamily="49" charset="-128"/>
              <a:ea typeface="MS Mincho" panose="02020609040205080304" pitchFamily="49" charset="-128"/>
            </a:endParaRPr>
          </a:p>
        </p:txBody>
      </p:sp>
      <p:grpSp>
        <p:nvGrpSpPr>
          <p:cNvPr id="6" name="그룹 5"/>
          <p:cNvGrpSpPr/>
          <p:nvPr/>
        </p:nvGrpSpPr>
        <p:grpSpPr>
          <a:xfrm>
            <a:off x="2495590" y="2832200"/>
            <a:ext cx="5881012" cy="1860513"/>
            <a:chOff x="1141645" y="1621124"/>
            <a:chExt cx="6375181" cy="2150261"/>
          </a:xfrm>
        </p:grpSpPr>
        <p:sp>
          <p:nvSpPr>
            <p:cNvPr id="7" name="직사각형 6"/>
            <p:cNvSpPr/>
            <p:nvPr/>
          </p:nvSpPr>
          <p:spPr>
            <a:xfrm>
              <a:off x="1618069" y="1621124"/>
              <a:ext cx="5080546" cy="6837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lumMod val="75000"/>
                      <a:lumOff val="25000"/>
                    </a:schemeClr>
                  </a:solidFill>
                  <a:latin typeface="MS Mincho" panose="02020609040205080304" pitchFamily="49" charset="-128"/>
                  <a:ea typeface="MS Mincho" panose="02020609040205080304" pitchFamily="49" charset="-128"/>
                </a:rPr>
                <a:t>車</a:t>
              </a:r>
              <a:endParaRPr lang="ko-KR" altLang="en-US" dirty="0" smtClean="0">
                <a:solidFill>
                  <a:schemeClr val="tx1">
                    <a:lumMod val="75000"/>
                    <a:lumOff val="25000"/>
                  </a:schemeClr>
                </a:solidFill>
                <a:latin typeface="MS Mincho" panose="02020609040205080304" pitchFamily="49" charset="-128"/>
              </a:endParaRPr>
            </a:p>
          </p:txBody>
        </p:sp>
        <p:grpSp>
          <p:nvGrpSpPr>
            <p:cNvPr id="8" name="그룹 7"/>
            <p:cNvGrpSpPr/>
            <p:nvPr/>
          </p:nvGrpSpPr>
          <p:grpSpPr>
            <a:xfrm>
              <a:off x="1141645" y="2840281"/>
              <a:ext cx="1672280" cy="930874"/>
              <a:chOff x="2270229" y="3243935"/>
              <a:chExt cx="1672280" cy="930874"/>
            </a:xfrm>
          </p:grpSpPr>
          <p:sp>
            <p:nvSpPr>
              <p:cNvPr id="18" name="직사각형 17"/>
              <p:cNvSpPr/>
              <p:nvPr/>
            </p:nvSpPr>
            <p:spPr>
              <a:xfrm>
                <a:off x="2583266" y="3548734"/>
                <a:ext cx="1046206" cy="3459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19" name="타원 18"/>
              <p:cNvSpPr/>
              <p:nvPr/>
            </p:nvSpPr>
            <p:spPr>
              <a:xfrm>
                <a:off x="3316434" y="3548734"/>
                <a:ext cx="626075" cy="626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20" name="타원 19"/>
              <p:cNvSpPr/>
              <p:nvPr/>
            </p:nvSpPr>
            <p:spPr>
              <a:xfrm>
                <a:off x="2270229" y="3548734"/>
                <a:ext cx="626075" cy="626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21" name="직사각형 20"/>
              <p:cNvSpPr/>
              <p:nvPr/>
            </p:nvSpPr>
            <p:spPr>
              <a:xfrm>
                <a:off x="2772737" y="3243935"/>
                <a:ext cx="667264" cy="3459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grpSp>
        <p:cxnSp>
          <p:nvCxnSpPr>
            <p:cNvPr id="9" name="직선 화살표 연결선 8"/>
            <p:cNvCxnSpPr>
              <a:stCxn id="19" idx="7"/>
            </p:cNvCxnSpPr>
            <p:nvPr/>
          </p:nvCxnSpPr>
          <p:spPr>
            <a:xfrm flipV="1">
              <a:off x="2722238" y="2313058"/>
              <a:ext cx="907234" cy="92370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69886" y="2489197"/>
              <a:ext cx="1087395" cy="320138"/>
            </a:xfrm>
            <a:prstGeom prst="rect">
              <a:avLst/>
            </a:prstGeom>
            <a:noFill/>
          </p:spPr>
          <p:txBody>
            <a:bodyPr wrap="square" rtlCol="0">
              <a:spAutoFit/>
            </a:bodyPr>
            <a:lstStyle/>
            <a:p>
              <a:pPr algn="ctr"/>
              <a:r>
                <a:rPr lang="en-US" altLang="ko-KR" sz="1200" dirty="0" smtClean="0">
                  <a:latin typeface="MS Mincho" panose="02020609040205080304" pitchFamily="49" charset="-128"/>
                  <a:ea typeface="MS Mincho" panose="02020609040205080304" pitchFamily="49" charset="-128"/>
                </a:rPr>
                <a:t>100cm</a:t>
              </a:r>
            </a:p>
          </p:txBody>
        </p:sp>
        <p:grpSp>
          <p:nvGrpSpPr>
            <p:cNvPr id="11" name="그룹 10"/>
            <p:cNvGrpSpPr/>
            <p:nvPr/>
          </p:nvGrpSpPr>
          <p:grpSpPr>
            <a:xfrm>
              <a:off x="4395220" y="2840511"/>
              <a:ext cx="1672281" cy="930874"/>
              <a:chOff x="-1684305" y="3244165"/>
              <a:chExt cx="1672281" cy="930874"/>
            </a:xfrm>
          </p:grpSpPr>
          <p:sp>
            <p:nvSpPr>
              <p:cNvPr id="14" name="직사각형 13"/>
              <p:cNvSpPr/>
              <p:nvPr/>
            </p:nvSpPr>
            <p:spPr>
              <a:xfrm>
                <a:off x="-1371267" y="3548964"/>
                <a:ext cx="1046206" cy="3459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15" name="타원 14"/>
              <p:cNvSpPr/>
              <p:nvPr/>
            </p:nvSpPr>
            <p:spPr>
              <a:xfrm>
                <a:off x="-638099" y="3548964"/>
                <a:ext cx="626075" cy="626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16" name="타원 15"/>
              <p:cNvSpPr/>
              <p:nvPr/>
            </p:nvSpPr>
            <p:spPr>
              <a:xfrm>
                <a:off x="-1684305" y="3548964"/>
                <a:ext cx="626075" cy="626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sp>
            <p:nvSpPr>
              <p:cNvPr id="17" name="직사각형 16"/>
              <p:cNvSpPr/>
              <p:nvPr/>
            </p:nvSpPr>
            <p:spPr>
              <a:xfrm>
                <a:off x="-1181797" y="3244165"/>
                <a:ext cx="667264" cy="3459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smtClean="0">
                  <a:solidFill>
                    <a:schemeClr val="tx1">
                      <a:lumMod val="75000"/>
                      <a:lumOff val="25000"/>
                    </a:schemeClr>
                  </a:solidFill>
                  <a:latin typeface="MS Mincho" panose="02020609040205080304" pitchFamily="49" charset="-128"/>
                </a:endParaRPr>
              </a:p>
            </p:txBody>
          </p:sp>
        </p:grpSp>
        <p:cxnSp>
          <p:nvCxnSpPr>
            <p:cNvPr id="12" name="직선 화살표 연결선 11"/>
            <p:cNvCxnSpPr>
              <a:stCxn id="15" idx="7"/>
            </p:cNvCxnSpPr>
            <p:nvPr/>
          </p:nvCxnSpPr>
          <p:spPr>
            <a:xfrm flipV="1">
              <a:off x="5975814" y="2313288"/>
              <a:ext cx="907234" cy="92370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29431" y="2627696"/>
              <a:ext cx="1087395" cy="320138"/>
            </a:xfrm>
            <a:prstGeom prst="rect">
              <a:avLst/>
            </a:prstGeom>
            <a:noFill/>
          </p:spPr>
          <p:txBody>
            <a:bodyPr wrap="square" rtlCol="0">
              <a:spAutoFit/>
            </a:bodyPr>
            <a:lstStyle/>
            <a:p>
              <a:pPr algn="ctr"/>
              <a:r>
                <a:rPr lang="en-US" altLang="ko-KR" sz="1200" dirty="0" smtClean="0">
                  <a:latin typeface="MS Mincho" panose="02020609040205080304" pitchFamily="49" charset="-128"/>
                  <a:ea typeface="MS Mincho" panose="02020609040205080304" pitchFamily="49" charset="-128"/>
                </a:rPr>
                <a:t>100cm</a:t>
              </a:r>
              <a:r>
                <a:rPr lang="ja-JP" altLang="en-US" sz="1200" dirty="0" smtClean="0">
                  <a:latin typeface="MS Mincho" panose="02020609040205080304" pitchFamily="49" charset="-128"/>
                  <a:ea typeface="MS Mincho" panose="02020609040205080304" pitchFamily="49" charset="-128"/>
                </a:rPr>
                <a:t>以上</a:t>
              </a:r>
              <a:endParaRPr lang="en-US" altLang="ko-KR" sz="1200" dirty="0" smtClean="0">
                <a:latin typeface="MS Mincho" panose="02020609040205080304" pitchFamily="49" charset="-128"/>
                <a:ea typeface="MS Mincho" panose="02020609040205080304" pitchFamily="49" charset="-128"/>
              </a:endParaRPr>
            </a:p>
          </p:txBody>
        </p:sp>
      </p:grpSp>
      <p:sp>
        <p:nvSpPr>
          <p:cNvPr id="26" name="TextBox 25"/>
          <p:cNvSpPr txBox="1"/>
          <p:nvPr/>
        </p:nvSpPr>
        <p:spPr>
          <a:xfrm>
            <a:off x="1759358" y="2832200"/>
            <a:ext cx="1175726" cy="369332"/>
          </a:xfrm>
          <a:prstGeom prst="rect">
            <a:avLst/>
          </a:prstGeom>
          <a:noFill/>
        </p:spPr>
        <p:txBody>
          <a:bodyPr wrap="square" rtlCol="0">
            <a:spAutoFit/>
          </a:bodyPr>
          <a:lstStyle/>
          <a:p>
            <a:pPr algn="ctr"/>
            <a:r>
              <a:rPr lang="ja-JP" altLang="en-US" dirty="0" smtClean="0">
                <a:latin typeface="MS Mincho" panose="02020609040205080304" pitchFamily="49" charset="-128"/>
                <a:ea typeface="MS Mincho" panose="02020609040205080304" pitchFamily="49" charset="-128"/>
              </a:rPr>
              <a:t>原理　</a:t>
            </a:r>
            <a:r>
              <a:rPr lang="en-US" altLang="ja-JP" dirty="0" smtClean="0">
                <a:latin typeface="MS Mincho" panose="02020609040205080304" pitchFamily="49" charset="-128"/>
                <a:ea typeface="MS Mincho" panose="02020609040205080304" pitchFamily="49" charset="-128"/>
              </a:rPr>
              <a:t>:</a:t>
            </a:r>
            <a:r>
              <a:rPr lang="ja-JP" altLang="en-US" dirty="0" smtClean="0">
                <a:latin typeface="MS Mincho" panose="02020609040205080304" pitchFamily="49" charset="-128"/>
                <a:ea typeface="MS Mincho" panose="02020609040205080304" pitchFamily="49" charset="-128"/>
              </a:rPr>
              <a:t>　</a:t>
            </a:r>
            <a:endParaRPr lang="ko-KR" altLang="en-US" dirty="0">
              <a:latin typeface="MS Mincho" panose="02020609040205080304" pitchFamily="49" charset="-128"/>
            </a:endParaRPr>
          </a:p>
        </p:txBody>
      </p:sp>
    </p:spTree>
    <p:extLst>
      <p:ext uri="{BB962C8B-B14F-4D97-AF65-F5344CB8AC3E}">
        <p14:creationId xmlns:p14="http://schemas.microsoft.com/office/powerpoint/2010/main" val="243961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プロジェクト技能説明（</a:t>
            </a:r>
            <a:r>
              <a:rPr lang="ja-JP" altLang="en-US" b="1" dirty="0">
                <a:latin typeface="MS Mincho" panose="02020609040205080304" pitchFamily="49" charset="-128"/>
                <a:ea typeface="MS Mincho" panose="02020609040205080304" pitchFamily="49" charset="-128"/>
              </a:rPr>
              <a:t>ブルートゥー</a:t>
            </a:r>
            <a:r>
              <a:rPr lang="ja-JP" altLang="en-US" b="1" dirty="0" smtClean="0">
                <a:latin typeface="MS Mincho" panose="02020609040205080304" pitchFamily="49" charset="-128"/>
                <a:ea typeface="MS Mincho" panose="02020609040205080304" pitchFamily="49" charset="-128"/>
              </a:rPr>
              <a:t>スモジュール）</a:t>
            </a:r>
            <a:endParaRPr lang="en-US" b="1" dirty="0">
              <a:latin typeface="MS Mincho" panose="02020609040205080304" pitchFamily="49" charset="-128"/>
              <a:ea typeface="MS Mincho" panose="02020609040205080304" pitchFamily="49" charset="-128"/>
            </a:endParaRPr>
          </a:p>
        </p:txBody>
      </p:sp>
      <p:sp>
        <p:nvSpPr>
          <p:cNvPr id="4" name="TextBox 3"/>
          <p:cNvSpPr txBox="1"/>
          <p:nvPr/>
        </p:nvSpPr>
        <p:spPr>
          <a:xfrm>
            <a:off x="2123728" y="1673752"/>
            <a:ext cx="6624736" cy="1477328"/>
          </a:xfrm>
          <a:prstGeom prst="rect">
            <a:avLst/>
          </a:prstGeom>
          <a:noFill/>
        </p:spPr>
        <p:txBody>
          <a:bodyPr wrap="square" rtlCol="0">
            <a:spAutoFit/>
          </a:bodyPr>
          <a:lstStyle/>
          <a:p>
            <a:pPr algn="just"/>
            <a:r>
              <a:rPr lang="ja-JP" altLang="en-US" dirty="0">
                <a:latin typeface="MS Mincho" panose="02020609040205080304" pitchFamily="49" charset="-128"/>
                <a:ea typeface="MS Mincho" panose="02020609040205080304" pitchFamily="49" charset="-128"/>
              </a:rPr>
              <a:t>リアルタイム</a:t>
            </a:r>
            <a:r>
              <a:rPr lang="ja-JP" altLang="en-US" dirty="0" smtClean="0">
                <a:latin typeface="MS Mincho" panose="02020609040205080304" pitchFamily="49" charset="-128"/>
                <a:ea typeface="MS Mincho" panose="02020609040205080304" pitchFamily="49" charset="-128"/>
              </a:rPr>
              <a:t>で</a:t>
            </a:r>
            <a:r>
              <a:rPr lang="en-US" altLang="ja-JP" dirty="0" smtClean="0">
                <a:latin typeface="MS Mincho" panose="02020609040205080304" pitchFamily="49" charset="-128"/>
                <a:ea typeface="MS Mincho" panose="02020609040205080304" pitchFamily="49" charset="-128"/>
              </a:rPr>
              <a:t>Arduino</a:t>
            </a:r>
            <a:r>
              <a:rPr lang="ja-JP" altLang="en-US" dirty="0" smtClean="0">
                <a:latin typeface="MS Mincho" panose="02020609040205080304" pitchFamily="49" charset="-128"/>
                <a:ea typeface="MS Mincho" panose="02020609040205080304" pitchFamily="49" charset="-128"/>
              </a:rPr>
              <a:t>のカメラモジュールを通して車の下部を確認しながらコントロールするために</a:t>
            </a:r>
            <a:r>
              <a:rPr lang="ja-JP" altLang="en-US" dirty="0">
                <a:latin typeface="MS Mincho" panose="02020609040205080304" pitchFamily="49" charset="-128"/>
                <a:ea typeface="MS Mincho" panose="02020609040205080304" pitchFamily="49" charset="-128"/>
              </a:rPr>
              <a:t>ブルートゥースモジュー</a:t>
            </a:r>
            <a:r>
              <a:rPr lang="ja-JP" altLang="en-US" dirty="0" smtClean="0">
                <a:latin typeface="MS Mincho" panose="02020609040205080304" pitchFamily="49" charset="-128"/>
                <a:ea typeface="MS Mincho" panose="02020609040205080304" pitchFamily="49" charset="-128"/>
              </a:rPr>
              <a:t>ルを使いました。その以外にも障害物がある時にコントローラー（</a:t>
            </a:r>
            <a:r>
              <a:rPr lang="ja-JP" altLang="en-US" dirty="0">
                <a:latin typeface="MS Mincho" panose="02020609040205080304" pitchFamily="49" charset="-128"/>
                <a:ea typeface="MS Mincho" panose="02020609040205080304" pitchFamily="49" charset="-128"/>
              </a:rPr>
              <a:t>スマート</a:t>
            </a:r>
            <a:r>
              <a:rPr lang="ja-JP" altLang="en-US" dirty="0" smtClean="0">
                <a:latin typeface="MS Mincho" panose="02020609040205080304" pitchFamily="49" charset="-128"/>
                <a:ea typeface="MS Mincho" panose="02020609040205080304" pitchFamily="49" charset="-128"/>
              </a:rPr>
              <a:t>フォン）にメッセージを伝えるように</a:t>
            </a:r>
            <a:r>
              <a:rPr lang="ja-JP" altLang="en-US" dirty="0">
                <a:latin typeface="MS Mincho" panose="02020609040205080304" pitchFamily="49" charset="-128"/>
                <a:ea typeface="MS Mincho" panose="02020609040205080304" pitchFamily="49" charset="-128"/>
              </a:rPr>
              <a:t>し</a:t>
            </a:r>
            <a:r>
              <a:rPr lang="ja-JP" altLang="en-US" dirty="0" smtClean="0">
                <a:latin typeface="MS Mincho" panose="02020609040205080304" pitchFamily="49" charset="-128"/>
                <a:ea typeface="MS Mincho" panose="02020609040205080304" pitchFamily="49" charset="-128"/>
              </a:rPr>
              <a:t>ました。</a:t>
            </a:r>
            <a:endParaRPr lang="en-US" altLang="ko-KR" dirty="0" smtClean="0"/>
          </a:p>
        </p:txBody>
      </p:sp>
      <p:sp>
        <p:nvSpPr>
          <p:cNvPr id="2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71447232" descr="EMB00002c4c290f"/>
          <p:cNvPicPr>
            <a:picLocks noChangeAspect="1" noChangeArrowheads="1"/>
          </p:cNvPicPr>
          <p:nvPr/>
        </p:nvPicPr>
        <p:blipFill>
          <a:blip r:embed="rId3">
            <a:extLst>
              <a:ext uri="{28A0092B-C50C-407E-A947-70E740481C1C}">
                <a14:useLocalDpi xmlns:a14="http://schemas.microsoft.com/office/drawing/2010/main" val="0"/>
              </a:ext>
            </a:extLst>
          </a:blip>
          <a:srcRect l="6235" t="26083" r="6236" b="27690"/>
          <a:stretch>
            <a:fillRect/>
          </a:stretch>
        </p:blipFill>
        <p:spPr bwMode="auto">
          <a:xfrm>
            <a:off x="4316623" y="3291830"/>
            <a:ext cx="2130425" cy="9747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p:cNvSpPr txBox="1"/>
          <p:nvPr/>
        </p:nvSpPr>
        <p:spPr>
          <a:xfrm>
            <a:off x="4716016" y="4299942"/>
            <a:ext cx="792088" cy="369332"/>
          </a:xfrm>
          <a:prstGeom prst="rect">
            <a:avLst/>
          </a:prstGeom>
          <a:noFill/>
        </p:spPr>
        <p:txBody>
          <a:bodyPr wrap="square" rtlCol="0">
            <a:spAutoFit/>
          </a:bodyPr>
          <a:lstStyle/>
          <a:p>
            <a:endParaRPr lang="ko-KR" altLang="en-US" dirty="0"/>
          </a:p>
        </p:txBody>
      </p:sp>
      <p:sp>
        <p:nvSpPr>
          <p:cNvPr id="25" name="TextBox 24"/>
          <p:cNvSpPr txBox="1"/>
          <p:nvPr/>
        </p:nvSpPr>
        <p:spPr>
          <a:xfrm>
            <a:off x="3725651" y="4299942"/>
            <a:ext cx="3312368" cy="369332"/>
          </a:xfrm>
          <a:prstGeom prst="rect">
            <a:avLst/>
          </a:prstGeom>
          <a:noFill/>
        </p:spPr>
        <p:txBody>
          <a:bodyPr wrap="square" rtlCol="0">
            <a:spAutoFit/>
          </a:bodyPr>
          <a:lstStyle/>
          <a:p>
            <a:pPr algn="ctr"/>
            <a:r>
              <a:rPr lang="ja-JP" altLang="en-US" b="1">
                <a:latin typeface="MS Mincho" panose="02020609040205080304" pitchFamily="49" charset="-128"/>
                <a:ea typeface="MS Mincho" panose="02020609040205080304" pitchFamily="49" charset="-128"/>
              </a:rPr>
              <a:t>ブルートゥースモジュール</a:t>
            </a:r>
            <a:endParaRPr lang="ko-KR" altLang="en-US" dirty="0"/>
          </a:p>
        </p:txBody>
      </p:sp>
    </p:spTree>
    <p:extLst>
      <p:ext uri="{BB962C8B-B14F-4D97-AF65-F5344CB8AC3E}">
        <p14:creationId xmlns:p14="http://schemas.microsoft.com/office/powerpoint/2010/main" val="267945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プロジェクト技能説明（</a:t>
            </a:r>
            <a:r>
              <a:rPr lang="en-US" altLang="ja-JP" b="1" dirty="0" smtClean="0">
                <a:latin typeface="MS Mincho" panose="02020609040205080304" pitchFamily="49" charset="-128"/>
                <a:ea typeface="MS Mincho" panose="02020609040205080304" pitchFamily="49" charset="-128"/>
              </a:rPr>
              <a:t>PWM</a:t>
            </a:r>
            <a:r>
              <a:rPr lang="ja-JP" altLang="en-US" b="1" dirty="0" smtClean="0">
                <a:latin typeface="MS Mincho" panose="02020609040205080304" pitchFamily="49" charset="-128"/>
                <a:ea typeface="MS Mincho" panose="02020609040205080304" pitchFamily="49" charset="-128"/>
              </a:rPr>
              <a:t>コントロール）</a:t>
            </a:r>
            <a:endParaRPr lang="en-US" b="1" dirty="0">
              <a:latin typeface="MS Mincho" panose="02020609040205080304" pitchFamily="49" charset="-128"/>
              <a:ea typeface="MS Mincho" panose="02020609040205080304" pitchFamily="49" charset="-128"/>
            </a:endParaRPr>
          </a:p>
        </p:txBody>
      </p:sp>
      <p:sp>
        <p:nvSpPr>
          <p:cNvPr id="4" name="TextBox 3"/>
          <p:cNvSpPr txBox="1"/>
          <p:nvPr/>
        </p:nvSpPr>
        <p:spPr>
          <a:xfrm>
            <a:off x="5220072" y="1779662"/>
            <a:ext cx="3600400" cy="2862322"/>
          </a:xfrm>
          <a:prstGeom prst="rect">
            <a:avLst/>
          </a:prstGeom>
          <a:noFill/>
        </p:spPr>
        <p:txBody>
          <a:bodyPr wrap="square" rtlCol="0">
            <a:spAutoFit/>
          </a:bodyPr>
          <a:lstStyle/>
          <a:p>
            <a:pPr algn="just"/>
            <a:r>
              <a:rPr lang="ja-JP" altLang="en-US" dirty="0" smtClean="0">
                <a:latin typeface="MS Mincho" panose="02020609040205080304" pitchFamily="49" charset="-128"/>
                <a:ea typeface="MS Mincho" panose="02020609040205080304" pitchFamily="49" charset="-128"/>
              </a:rPr>
              <a:t>　プロジェクトのモーターの電力を節約、そしてもっと効率的に使うために</a:t>
            </a:r>
            <a:r>
              <a:rPr lang="en-US" altLang="ja-JP" dirty="0" smtClean="0">
                <a:latin typeface="MS Mincho" panose="02020609040205080304" pitchFamily="49" charset="-128"/>
                <a:ea typeface="MS Mincho" panose="02020609040205080304" pitchFamily="49" charset="-128"/>
              </a:rPr>
              <a:t>PWM</a:t>
            </a:r>
            <a:r>
              <a:rPr lang="ja-JP" altLang="en-US" dirty="0" smtClean="0">
                <a:latin typeface="MS Mincho" panose="02020609040205080304" pitchFamily="49" charset="-128"/>
                <a:ea typeface="MS Mincho" panose="02020609040205080304" pitchFamily="49" charset="-128"/>
              </a:rPr>
              <a:t>でモーターをコントロールしました。</a:t>
            </a:r>
            <a:endParaRPr lang="en-US" altLang="ja-JP" dirty="0" smtClean="0">
              <a:latin typeface="MS Mincho" panose="02020609040205080304" pitchFamily="49" charset="-128"/>
              <a:ea typeface="MS Mincho" panose="02020609040205080304" pitchFamily="49" charset="-128"/>
            </a:endParaRPr>
          </a:p>
          <a:p>
            <a:pPr algn="just"/>
            <a:r>
              <a:rPr lang="ja-JP" altLang="en-US" dirty="0" smtClean="0">
                <a:latin typeface="MS Mincho" panose="02020609040205080304" pitchFamily="49" charset="-128"/>
                <a:ea typeface="MS Mincho" panose="02020609040205080304" pitchFamily="49" charset="-128"/>
              </a:rPr>
              <a:t>　</a:t>
            </a:r>
            <a:r>
              <a:rPr lang="en-US" altLang="ja-JP" dirty="0" smtClean="0">
                <a:latin typeface="MS Mincho" panose="02020609040205080304" pitchFamily="49" charset="-128"/>
                <a:ea typeface="MS Mincho" panose="02020609040205080304" pitchFamily="49" charset="-128"/>
              </a:rPr>
              <a:t>PWM</a:t>
            </a:r>
            <a:r>
              <a:rPr lang="ja-JP" altLang="en-US" dirty="0" smtClean="0">
                <a:latin typeface="MS Mincho" panose="02020609040205080304" pitchFamily="49" charset="-128"/>
                <a:ea typeface="MS Mincho" panose="02020609040205080304" pitchFamily="49" charset="-128"/>
              </a:rPr>
              <a:t>というのは一つのサイクルの中で同じ電圧を使いながら与える電流を調節す</a:t>
            </a:r>
            <a:r>
              <a:rPr lang="ja-JP" altLang="en-US" dirty="0" smtClean="0">
                <a:latin typeface="MS Mincho" panose="02020609040205080304" pitchFamily="49" charset="-128"/>
                <a:ea typeface="MS Mincho" panose="02020609040205080304" pitchFamily="49" charset="-128"/>
              </a:rPr>
              <a:t>るもの</a:t>
            </a:r>
            <a:r>
              <a:rPr lang="ja-JP" altLang="en-US" dirty="0" smtClean="0">
                <a:latin typeface="MS Mincho" panose="02020609040205080304" pitchFamily="49" charset="-128"/>
                <a:ea typeface="MS Mincho" panose="02020609040205080304" pitchFamily="49" charset="-128"/>
              </a:rPr>
              <a:t>です。そうす</a:t>
            </a:r>
            <a:r>
              <a:rPr lang="ja-JP" altLang="en-US" dirty="0" smtClean="0">
                <a:latin typeface="MS Mincho" panose="02020609040205080304" pitchFamily="49" charset="-128"/>
                <a:ea typeface="MS Mincho" panose="02020609040205080304" pitchFamily="49" charset="-128"/>
              </a:rPr>
              <a:t>ることで、</a:t>
            </a:r>
            <a:r>
              <a:rPr lang="ja-JP" altLang="en-US" dirty="0" smtClean="0">
                <a:latin typeface="MS Mincho" panose="02020609040205080304" pitchFamily="49" charset="-128"/>
                <a:ea typeface="MS Mincho" panose="02020609040205080304" pitchFamily="49" charset="-128"/>
              </a:rPr>
              <a:t>電力も節約しながら自由に速</a:t>
            </a:r>
            <a:r>
              <a:rPr lang="ja-JP" altLang="en-US" dirty="0" smtClean="0">
                <a:latin typeface="MS Mincho" panose="02020609040205080304" pitchFamily="49" charset="-128"/>
                <a:ea typeface="MS Mincho" panose="02020609040205080304" pitchFamily="49" charset="-128"/>
              </a:rPr>
              <a:t>度をコ</a:t>
            </a:r>
            <a:r>
              <a:rPr lang="ja-JP" altLang="en-US" dirty="0" smtClean="0">
                <a:latin typeface="MS Mincho" panose="02020609040205080304" pitchFamily="49" charset="-128"/>
                <a:ea typeface="MS Mincho" panose="02020609040205080304" pitchFamily="49" charset="-128"/>
              </a:rPr>
              <a:t>ントロールすることができます。</a:t>
            </a:r>
            <a:endParaRPr lang="en-US" altLang="ja-JP" dirty="0" smtClean="0">
              <a:latin typeface="MS Mincho" panose="02020609040205080304" pitchFamily="49" charset="-128"/>
              <a:ea typeface="MS Mincho" panose="02020609040205080304" pitchFamily="49" charset="-128"/>
            </a:endParaRPr>
          </a:p>
        </p:txBody>
      </p:sp>
      <p:sp>
        <p:nvSpPr>
          <p:cNvPr id="2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50" name="Picture 2" descr="https://s3.ap-northeast-2.amazonaws.com/opentutorials-user-file/module/2106/399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91630"/>
            <a:ext cx="3096344" cy="339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7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プロジェクト技能説明（カメラモジュール）</a:t>
            </a:r>
            <a:endParaRPr lang="en-US" b="1" dirty="0">
              <a:latin typeface="MS Mincho" panose="02020609040205080304" pitchFamily="49" charset="-128"/>
              <a:ea typeface="MS Mincho" panose="02020609040205080304" pitchFamily="49" charset="-128"/>
            </a:endParaRPr>
          </a:p>
        </p:txBody>
      </p:sp>
      <p:sp>
        <p:nvSpPr>
          <p:cNvPr id="4" name="TextBox 3"/>
          <p:cNvSpPr txBox="1"/>
          <p:nvPr/>
        </p:nvSpPr>
        <p:spPr>
          <a:xfrm>
            <a:off x="2267744" y="1448222"/>
            <a:ext cx="6768752" cy="1200329"/>
          </a:xfrm>
          <a:prstGeom prst="rect">
            <a:avLst/>
          </a:prstGeom>
          <a:noFill/>
        </p:spPr>
        <p:txBody>
          <a:bodyPr wrap="square" rtlCol="0">
            <a:spAutoFit/>
          </a:bodyPr>
          <a:lstStyle/>
          <a:p>
            <a:pPr algn="just"/>
            <a:r>
              <a:rPr lang="ja-JP" altLang="en-US" dirty="0" smtClean="0">
                <a:latin typeface="MS Mincho" panose="02020609040205080304" pitchFamily="49" charset="-128"/>
                <a:ea typeface="MS Mincho" panose="02020609040205080304" pitchFamily="49" charset="-128"/>
              </a:rPr>
              <a:t>プロジェクトのカメラモジュールは最後まで具現できませんでし</a:t>
            </a:r>
            <a:r>
              <a:rPr lang="ja-JP" altLang="en-US" dirty="0">
                <a:latin typeface="MS Mincho" panose="02020609040205080304" pitchFamily="49" charset="-128"/>
                <a:ea typeface="MS Mincho" panose="02020609040205080304" pitchFamily="49" charset="-128"/>
              </a:rPr>
              <a:t>た</a:t>
            </a:r>
            <a:r>
              <a:rPr lang="ja-JP" altLang="en-US" dirty="0" smtClean="0">
                <a:latin typeface="MS Mincho" panose="02020609040205080304" pitchFamily="49" charset="-128"/>
                <a:ea typeface="MS Mincho" panose="02020609040205080304" pitchFamily="49" charset="-128"/>
              </a:rPr>
              <a:t>。</a:t>
            </a:r>
            <a:r>
              <a:rPr lang="en-US" altLang="ja-JP" dirty="0" smtClean="0">
                <a:latin typeface="MS Mincho" panose="02020609040205080304" pitchFamily="49" charset="-128"/>
                <a:ea typeface="MS Mincho" panose="02020609040205080304" pitchFamily="49" charset="-128"/>
              </a:rPr>
              <a:t>Arduino</a:t>
            </a:r>
            <a:r>
              <a:rPr lang="ja-JP" altLang="en-US" dirty="0" smtClean="0">
                <a:latin typeface="MS Mincho" panose="02020609040205080304" pitchFamily="49" charset="-128"/>
                <a:ea typeface="MS Mincho" panose="02020609040205080304" pitchFamily="49" charset="-128"/>
              </a:rPr>
              <a:t>の特徴上、もしカメラモジュールが作動できても</a:t>
            </a:r>
            <a:r>
              <a:rPr lang="ja-JP" altLang="en-US" dirty="0">
                <a:latin typeface="MS Mincho" panose="02020609040205080304" pitchFamily="49" charset="-128"/>
                <a:ea typeface="MS Mincho" panose="02020609040205080304" pitchFamily="49" charset="-128"/>
              </a:rPr>
              <a:t>ブルートゥースモジュー</a:t>
            </a:r>
            <a:r>
              <a:rPr lang="ja-JP" altLang="en-US" dirty="0" smtClean="0">
                <a:latin typeface="MS Mincho" panose="02020609040205080304" pitchFamily="49" charset="-128"/>
                <a:ea typeface="MS Mincho" panose="02020609040205080304" pitchFamily="49" charset="-128"/>
              </a:rPr>
              <a:t>ルを通し</a:t>
            </a:r>
            <a:r>
              <a:rPr lang="ja-JP" altLang="en-US" dirty="0" smtClean="0">
                <a:latin typeface="MS Mincho" panose="02020609040205080304" pitchFamily="49" charset="-128"/>
                <a:ea typeface="MS Mincho" panose="02020609040205080304" pitchFamily="49" charset="-128"/>
              </a:rPr>
              <a:t>て</a:t>
            </a:r>
            <a:r>
              <a:rPr lang="ja-JP" altLang="en-US" dirty="0">
                <a:latin typeface="MS Mincho" panose="02020609040205080304" pitchFamily="49" charset="-128"/>
                <a:ea typeface="MS Mincho" panose="02020609040205080304" pitchFamily="49" charset="-128"/>
              </a:rPr>
              <a:t>リアルタイム</a:t>
            </a:r>
            <a:r>
              <a:rPr lang="ja-JP" altLang="en-US" dirty="0" smtClean="0">
                <a:latin typeface="MS Mincho" panose="02020609040205080304" pitchFamily="49" charset="-128"/>
                <a:ea typeface="MS Mincho" panose="02020609040205080304" pitchFamily="49" charset="-128"/>
              </a:rPr>
              <a:t>で</a:t>
            </a:r>
            <a:r>
              <a:rPr lang="ja-JP" altLang="en-US" dirty="0" smtClean="0">
                <a:latin typeface="MS Mincho" panose="02020609040205080304" pitchFamily="49" charset="-128"/>
                <a:ea typeface="MS Mincho" panose="02020609040205080304" pitchFamily="49" charset="-128"/>
              </a:rPr>
              <a:t>確認するのが限界だったのでカメラモジュールの具現はしませんでし</a:t>
            </a:r>
            <a:r>
              <a:rPr lang="ja-JP" altLang="en-US" dirty="0">
                <a:latin typeface="MS Mincho" panose="02020609040205080304" pitchFamily="49" charset="-128"/>
                <a:ea typeface="MS Mincho" panose="02020609040205080304" pitchFamily="49" charset="-128"/>
              </a:rPr>
              <a:t>た</a:t>
            </a:r>
            <a:r>
              <a:rPr lang="ja-JP" altLang="en-US" dirty="0" smtClean="0">
                <a:latin typeface="MS Mincho" panose="02020609040205080304" pitchFamily="49" charset="-128"/>
                <a:ea typeface="MS Mincho" panose="02020609040205080304" pitchFamily="49" charset="-128"/>
              </a:rPr>
              <a:t>。</a:t>
            </a:r>
            <a:endParaRPr lang="en-US" altLang="ko-KR" dirty="0" smtClean="0">
              <a:latin typeface="MS Mincho" panose="02020609040205080304" pitchFamily="49" charset="-128"/>
              <a:ea typeface="MS Mincho" panose="02020609040205080304" pitchFamily="49" charset="-128"/>
            </a:endParaRPr>
          </a:p>
        </p:txBody>
      </p:sp>
      <p:sp>
        <p:nvSpPr>
          <p:cNvPr id="2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3" name="_x271451392" descr="EMB00002c4c291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3003798"/>
            <a:ext cx="2232248" cy="1310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89648" y="4407657"/>
            <a:ext cx="2988840" cy="261610"/>
          </a:xfrm>
          <a:prstGeom prst="rect">
            <a:avLst/>
          </a:prstGeom>
          <a:noFill/>
        </p:spPr>
        <p:txBody>
          <a:bodyPr wrap="square" rtlCol="0">
            <a:spAutoFit/>
          </a:bodyPr>
          <a:lstStyle/>
          <a:p>
            <a:pPr algn="ctr"/>
            <a:r>
              <a:rPr lang="en-US" altLang="ko-KR" sz="1100" dirty="0"/>
              <a:t>TTL Serial JPEG Camera with NTSC </a:t>
            </a:r>
            <a:r>
              <a:rPr lang="en-US" altLang="ko-KR" sz="1100" dirty="0" smtClean="0"/>
              <a:t>Video</a:t>
            </a:r>
            <a:endParaRPr lang="en-US" altLang="ko-KR" sz="1100" dirty="0"/>
          </a:p>
        </p:txBody>
      </p:sp>
    </p:spTree>
    <p:extLst>
      <p:ext uri="{BB962C8B-B14F-4D97-AF65-F5344CB8AC3E}">
        <p14:creationId xmlns:p14="http://schemas.microsoft.com/office/powerpoint/2010/main" val="45462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a:t>
            </a:r>
            <a:r>
              <a:rPr lang="ja-JP" altLang="en-US" b="1" dirty="0">
                <a:latin typeface="MS Mincho" panose="02020609040205080304" pitchFamily="49" charset="-128"/>
                <a:ea typeface="MS Mincho" panose="02020609040205080304" pitchFamily="49" charset="-128"/>
              </a:rPr>
              <a:t>最</a:t>
            </a:r>
            <a:r>
              <a:rPr lang="ja-JP" altLang="en-US" b="1" dirty="0" smtClean="0">
                <a:latin typeface="MS Mincho" panose="02020609040205080304" pitchFamily="49" charset="-128"/>
                <a:ea typeface="MS Mincho" panose="02020609040205080304" pitchFamily="49" charset="-128"/>
              </a:rPr>
              <a:t>終成果</a:t>
            </a:r>
            <a:endParaRPr lang="en-US" b="1" dirty="0">
              <a:latin typeface="MS Mincho" panose="02020609040205080304" pitchFamily="49" charset="-128"/>
              <a:ea typeface="MS Mincho" panose="02020609040205080304" pitchFamily="49" charset="-128"/>
            </a:endParaRPr>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097" name="_x276869520" descr="EMB00002c4c29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908468"/>
            <a:ext cx="3119438" cy="25876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099" name="_x276871280" descr="EMB00002c4c293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114" b="19617"/>
          <a:stretch/>
        </p:blipFill>
        <p:spPr bwMode="auto">
          <a:xfrm>
            <a:off x="5508104" y="1898928"/>
            <a:ext cx="2736304" cy="2570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スキャニング</a:t>
            </a:r>
            <a:r>
              <a:rPr lang="en-US" altLang="ja-JP" sz="2800" dirty="0">
                <a:latin typeface="MS Mincho" panose="02020609040205080304" pitchFamily="49" charset="-128"/>
                <a:ea typeface="MS Mincho" panose="02020609040205080304" pitchFamily="49" charset="-128"/>
              </a:rPr>
              <a:t>RC</a:t>
            </a:r>
            <a:r>
              <a:rPr lang="ja-JP" altLang="en-US" sz="2800" dirty="0">
                <a:latin typeface="MS Mincho" panose="02020609040205080304" pitchFamily="49" charset="-128"/>
                <a:ea typeface="MS Mincho" panose="02020609040205080304" pitchFamily="49" charset="-128"/>
              </a:rPr>
              <a:t>カー</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プロジェクト最終</a:t>
            </a:r>
            <a:r>
              <a:rPr lang="ja-JP" altLang="en-US" b="1" dirty="0">
                <a:latin typeface="MS Mincho" panose="02020609040205080304" pitchFamily="49" charset="-128"/>
                <a:ea typeface="MS Mincho" panose="02020609040205080304" pitchFamily="49" charset="-128"/>
              </a:rPr>
              <a:t>成果</a:t>
            </a:r>
            <a:endParaRPr lang="en-US" b="1" dirty="0">
              <a:latin typeface="MS Mincho" panose="02020609040205080304" pitchFamily="49" charset="-128"/>
              <a:ea typeface="MS Mincho" panose="02020609040205080304" pitchFamily="49" charset="-128"/>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1" name="_x276873200" descr="EMB00002c4c293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382" t="9734" b="30592"/>
          <a:stretch/>
        </p:blipFill>
        <p:spPr bwMode="auto">
          <a:xfrm>
            <a:off x="1763688" y="1635644"/>
            <a:ext cx="2242443" cy="29321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3" name="_x276873120" descr="EMB00002c4c2944"/>
          <p:cNvPicPr>
            <a:picLocks noChangeAspect="1" noChangeArrowheads="1"/>
          </p:cNvPicPr>
          <p:nvPr/>
        </p:nvPicPr>
        <p:blipFill>
          <a:blip r:embed="rId4" cstate="print">
            <a:extLst>
              <a:ext uri="{28A0092B-C50C-407E-A947-70E740481C1C}">
                <a14:useLocalDpi xmlns:a14="http://schemas.microsoft.com/office/drawing/2010/main" val="0"/>
              </a:ext>
            </a:extLst>
          </a:blip>
          <a:srcRect t="20277" b="7298"/>
          <a:stretch>
            <a:fillRect/>
          </a:stretch>
        </p:blipFill>
        <p:spPr bwMode="auto">
          <a:xfrm>
            <a:off x="4366882" y="1635643"/>
            <a:ext cx="2076616" cy="29321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5" name="_x276872320" descr="EMB00002c4c2947"/>
          <p:cNvPicPr>
            <a:picLocks noChangeAspect="1" noChangeArrowheads="1"/>
          </p:cNvPicPr>
          <p:nvPr/>
        </p:nvPicPr>
        <p:blipFill>
          <a:blip r:embed="rId5" cstate="print">
            <a:extLst>
              <a:ext uri="{28A0092B-C50C-407E-A947-70E740481C1C}">
                <a14:useLocalDpi xmlns:a14="http://schemas.microsoft.com/office/drawing/2010/main" val="0"/>
              </a:ext>
            </a:extLst>
          </a:blip>
          <a:srcRect t="20825"/>
          <a:stretch>
            <a:fillRect/>
          </a:stretch>
        </p:blipFill>
        <p:spPr bwMode="auto">
          <a:xfrm>
            <a:off x="6804248" y="1635642"/>
            <a:ext cx="2056621" cy="293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01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プロジェクト簡略紹介</a:t>
            </a:r>
            <a:endParaRPr lang="en-US" altLang="ja-JP" b="1" dirty="0" smtClean="0">
              <a:latin typeface="MS Mincho" panose="02020609040205080304" pitchFamily="49" charset="-128"/>
              <a:ea typeface="MS Mincho" panose="02020609040205080304" pitchFamily="49" charset="-128"/>
            </a:endParaRPr>
          </a:p>
        </p:txBody>
      </p:sp>
      <p:sp>
        <p:nvSpPr>
          <p:cNvPr id="5" name="Content Placeholder 4"/>
          <p:cNvSpPr>
            <a:spLocks noGrp="1"/>
          </p:cNvSpPr>
          <p:nvPr>
            <p:ph idx="10"/>
          </p:nvPr>
        </p:nvSpPr>
        <p:spPr>
          <a:xfrm>
            <a:off x="405880" y="1664245"/>
            <a:ext cx="8496944" cy="2707705"/>
          </a:xfrm>
        </p:spPr>
        <p:txBody>
          <a:bodyPr/>
          <a:lstStyle/>
          <a:p>
            <a:pPr marL="285750" indent="-285750">
              <a:buFont typeface="Wingdings" panose="05000000000000000000" pitchFamily="2" charset="2"/>
              <a:buChar char="v"/>
            </a:pPr>
            <a:r>
              <a:rPr lang="ja-JP" altLang="en-US" dirty="0" smtClean="0">
                <a:latin typeface="MS Mincho" panose="02020609040205080304" pitchFamily="49" charset="-128"/>
              </a:rPr>
              <a:t>プロジェクト目的　：　データベースの人の情報を利用して一人を選</a:t>
            </a:r>
            <a:r>
              <a:rPr lang="ja-JP" altLang="en-US" dirty="0">
                <a:latin typeface="MS Mincho" panose="02020609040205080304" pitchFamily="49" charset="-128"/>
              </a:rPr>
              <a:t>ぶ</a:t>
            </a:r>
            <a:r>
              <a:rPr lang="ja-JP" altLang="en-US" dirty="0" smtClean="0">
                <a:latin typeface="MS Mincho" panose="02020609040205080304" pitchFamily="49" charset="-128"/>
              </a:rPr>
              <a:t>。そしてカラオケ映像もランダ</a:t>
            </a:r>
            <a:r>
              <a:rPr lang="en-US" altLang="ja-JP" dirty="0" smtClean="0">
                <a:latin typeface="MS Mincho" panose="02020609040205080304" pitchFamily="49" charset="-128"/>
              </a:rPr>
              <a:t>		</a:t>
            </a:r>
            <a:r>
              <a:rPr lang="ja-JP" altLang="en-US" dirty="0" smtClean="0">
                <a:latin typeface="MS Mincho" panose="02020609040205080304" pitchFamily="49" charset="-128"/>
              </a:rPr>
              <a:t>ムで選ばれ、ランダムでカラオケをする。</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開発環境　：　</a:t>
            </a:r>
            <a:r>
              <a:rPr lang="en-US" altLang="ja-JP" dirty="0" smtClean="0">
                <a:latin typeface="MS Mincho" panose="02020609040205080304" pitchFamily="49" charset="-128"/>
              </a:rPr>
              <a:t>Windows</a:t>
            </a:r>
            <a:r>
              <a:rPr lang="ja-JP" altLang="en-US" dirty="0" smtClean="0">
                <a:latin typeface="MS Mincho" panose="02020609040205080304" pitchFamily="49" charset="-128"/>
              </a:rPr>
              <a:t>環境、</a:t>
            </a:r>
            <a:r>
              <a:rPr lang="en-US" altLang="ja-JP" dirty="0" smtClean="0">
                <a:latin typeface="MS Mincho" panose="02020609040205080304" pitchFamily="49" charset="-128"/>
              </a:rPr>
              <a:t>JAVA</a:t>
            </a:r>
            <a:r>
              <a:rPr lang="ja-JP" altLang="en-US" dirty="0" smtClean="0">
                <a:latin typeface="MS Mincho" panose="02020609040205080304" pitchFamily="49" charset="-128"/>
              </a:rPr>
              <a:t>、オラクル</a:t>
            </a:r>
            <a:r>
              <a:rPr lang="en-US" altLang="ja-JP" dirty="0" smtClean="0">
                <a:latin typeface="MS Mincho" panose="02020609040205080304" pitchFamily="49" charset="-128"/>
              </a:rPr>
              <a:t>11</a:t>
            </a:r>
            <a:r>
              <a:rPr lang="ja-JP" altLang="en-US" dirty="0" smtClean="0">
                <a:latin typeface="MS Mincho" panose="02020609040205080304" pitchFamily="49" charset="-128"/>
              </a:rPr>
              <a:t>ｇ</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重要技能　：　映像ファイルを実行するエーピーアイ（</a:t>
            </a:r>
            <a:r>
              <a:rPr lang="en-US" altLang="ja-JP" dirty="0" err="1" smtClean="0">
                <a:latin typeface="MS Mincho" panose="02020609040205080304" pitchFamily="49" charset="-128"/>
              </a:rPr>
              <a:t>Java.lang.Process</a:t>
            </a:r>
            <a:r>
              <a:rPr lang="en-US" altLang="ja-JP" dirty="0" smtClean="0">
                <a:latin typeface="MS Mincho" panose="02020609040205080304" pitchFamily="49" charset="-128"/>
              </a:rPr>
              <a:t>)</a:t>
            </a:r>
            <a:r>
              <a:rPr lang="ja-JP" altLang="en-US" dirty="0" smtClean="0">
                <a:latin typeface="MS Mincho" panose="02020609040205080304" pitchFamily="49" charset="-128"/>
              </a:rPr>
              <a:t>、</a:t>
            </a:r>
            <a:r>
              <a:rPr lang="en-US" altLang="ja-JP" dirty="0" err="1" smtClean="0">
                <a:latin typeface="MS Mincho" panose="02020609040205080304" pitchFamily="49" charset="-128"/>
              </a:rPr>
              <a:t>ArralyList</a:t>
            </a:r>
            <a:r>
              <a:rPr lang="ja-JP" altLang="en-US" dirty="0" smtClean="0">
                <a:latin typeface="MS Mincho" panose="02020609040205080304" pitchFamily="49" charset="-128"/>
              </a:rPr>
              <a:t>を通して</a:t>
            </a:r>
            <a:r>
              <a:rPr lang="en-US" altLang="ja-JP" dirty="0">
                <a:latin typeface="MS Mincho" panose="02020609040205080304" pitchFamily="49" charset="-128"/>
              </a:rPr>
              <a:t/>
            </a:r>
            <a:br>
              <a:rPr lang="en-US" altLang="ja-JP" dirty="0">
                <a:latin typeface="MS Mincho" panose="02020609040205080304" pitchFamily="49" charset="-128"/>
              </a:rPr>
            </a:br>
            <a:r>
              <a:rPr lang="ja-JP" altLang="en-US" dirty="0" smtClean="0">
                <a:latin typeface="MS Mincho" panose="02020609040205080304" pitchFamily="49" charset="-128"/>
              </a:rPr>
              <a:t>　　　　　　　　　人、映像名管理、</a:t>
            </a:r>
            <a:r>
              <a:rPr lang="en-US" altLang="ja-JP" dirty="0" smtClean="0">
                <a:latin typeface="MS Mincho" panose="02020609040205080304" pitchFamily="49" charset="-128"/>
              </a:rPr>
              <a:t>MV</a:t>
            </a:r>
            <a:r>
              <a:rPr lang="en-US" altLang="ja-JP" dirty="0">
                <a:latin typeface="MS Mincho" panose="02020609040205080304" pitchFamily="49" charset="-128"/>
              </a:rPr>
              <a:t>C</a:t>
            </a:r>
            <a:r>
              <a:rPr lang="ja-JP" altLang="en-US" dirty="0" smtClean="0">
                <a:latin typeface="MS Mincho" panose="02020609040205080304" pitchFamily="49" charset="-128"/>
              </a:rPr>
              <a:t>パタン</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目的選定理由　：　研修の</a:t>
            </a:r>
            <a:r>
              <a:rPr lang="en-US" altLang="ja-JP" dirty="0" smtClean="0">
                <a:latin typeface="MS Mincho" panose="02020609040205080304" pitchFamily="49" charset="-128"/>
              </a:rPr>
              <a:t>JAVA</a:t>
            </a:r>
            <a:r>
              <a:rPr lang="ja-JP" altLang="en-US" dirty="0" smtClean="0">
                <a:latin typeface="MS Mincho" panose="02020609040205080304" pitchFamily="49" charset="-128"/>
              </a:rPr>
              <a:t>プロジェクト</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a:latin typeface="MS Mincho" panose="02020609040205080304" pitchFamily="49" charset="-128"/>
              </a:rPr>
              <a:t>プロジェク</a:t>
            </a:r>
            <a:r>
              <a:rPr lang="ja-JP" altLang="en-US" dirty="0" smtClean="0">
                <a:latin typeface="MS Mincho" panose="02020609040205080304" pitchFamily="49" charset="-128"/>
              </a:rPr>
              <a:t>ト期間　：　</a:t>
            </a:r>
            <a:r>
              <a:rPr lang="en-US" altLang="ja-JP" dirty="0" smtClean="0">
                <a:latin typeface="MS Mincho" panose="02020609040205080304" pitchFamily="49" charset="-128"/>
              </a:rPr>
              <a:t>2017.5</a:t>
            </a:r>
            <a:r>
              <a:rPr lang="ja-JP" altLang="en-US" dirty="0" smtClean="0">
                <a:latin typeface="MS Mincho" panose="02020609040205080304" pitchFamily="49" charset="-128"/>
              </a:rPr>
              <a:t>（</a:t>
            </a:r>
            <a:r>
              <a:rPr lang="en-US" altLang="ja-JP" dirty="0" smtClean="0">
                <a:latin typeface="MS Mincho" panose="02020609040205080304" pitchFamily="49" charset="-128"/>
              </a:rPr>
              <a:t>1</a:t>
            </a:r>
            <a:r>
              <a:rPr lang="ja-JP" altLang="en-US" dirty="0" smtClean="0">
                <a:latin typeface="MS Mincho" panose="02020609040205080304" pitchFamily="49" charset="-128"/>
              </a:rPr>
              <a:t>っか月）</a:t>
            </a:r>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p:txBody>
      </p:sp>
      <p:sp>
        <p:nvSpPr>
          <p:cNvPr id="6" name="Title 2"/>
          <p:cNvSpPr>
            <a:spLocks noGrp="1"/>
          </p:cNvSpPr>
          <p:nvPr>
            <p:ph type="title"/>
          </p:nvPr>
        </p:nvSpPr>
        <p:spPr>
          <a:xfrm>
            <a:off x="0" y="0"/>
            <a:ext cx="9144000" cy="884466"/>
          </a:xfrm>
        </p:spPr>
        <p:txBody>
          <a:bodyPr/>
          <a:lstStyle/>
          <a:p>
            <a:pPr algn="ctr"/>
            <a:r>
              <a:rPr lang="ja-JP" altLang="en-US" dirty="0">
                <a:latin typeface="MS Mincho" panose="02020609040205080304" pitchFamily="49" charset="-128"/>
                <a:ea typeface="MS Mincho" panose="02020609040205080304" pitchFamily="49" charset="-128"/>
              </a:rPr>
              <a:t>３</a:t>
            </a:r>
            <a:r>
              <a:rPr lang="ja-JP" altLang="en-US" dirty="0" smtClean="0">
                <a:latin typeface="MS Mincho" panose="02020609040205080304" pitchFamily="49" charset="-128"/>
                <a:ea typeface="MS Mincho" panose="02020609040205080304" pitchFamily="49" charset="-128"/>
              </a:rPr>
              <a:t>．</a:t>
            </a:r>
            <a:r>
              <a:rPr lang="ja-JP" altLang="en-US" dirty="0">
                <a:latin typeface="MS Mincho" panose="02020609040205080304" pitchFamily="49" charset="-128"/>
                <a:ea typeface="MS Mincho" panose="02020609040205080304" pitchFamily="49" charset="-128"/>
              </a:rPr>
              <a:t>ランダムカラオケプロジェクト</a:t>
            </a:r>
            <a:endParaRPr lang="en-US" altLang="ja-JP"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17465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552500"/>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ト全体フローチャート</a:t>
            </a:r>
            <a:endParaRPr lang="en-US" b="1" dirty="0">
              <a:latin typeface="MS Mincho" panose="02020609040205080304" pitchFamily="49" charset="-128"/>
              <a:ea typeface="MS Mincho" panose="02020609040205080304" pitchFamily="49" charset="-128"/>
            </a:endParaRPr>
          </a:p>
        </p:txBody>
      </p:sp>
      <p:grpSp>
        <p:nvGrpSpPr>
          <p:cNvPr id="24" name="그룹 23"/>
          <p:cNvGrpSpPr/>
          <p:nvPr/>
        </p:nvGrpSpPr>
        <p:grpSpPr>
          <a:xfrm>
            <a:off x="1691680" y="1013148"/>
            <a:ext cx="7272808" cy="4006874"/>
            <a:chOff x="1691680" y="1013148"/>
            <a:chExt cx="7272808" cy="4006874"/>
          </a:xfrm>
        </p:grpSpPr>
        <p:sp>
          <p:nvSpPr>
            <p:cNvPr id="2" name="직사각형 1"/>
            <p:cNvSpPr/>
            <p:nvPr/>
          </p:nvSpPr>
          <p:spPr>
            <a:xfrm>
              <a:off x="1691680" y="1013148"/>
              <a:ext cx="7272808" cy="40068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MVC</a:t>
              </a:r>
              <a:r>
                <a:rPr lang="ja-JP" altLang="en-US" dirty="0" smtClean="0">
                  <a:solidFill>
                    <a:schemeClr val="tx1"/>
                  </a:solidFill>
                </a:rPr>
                <a:t>パ</a:t>
              </a:r>
              <a:r>
                <a:rPr lang="ja-JP" altLang="en-US" dirty="0" smtClean="0">
                  <a:solidFill>
                    <a:schemeClr val="tx1"/>
                  </a:solidFill>
                </a:rPr>
                <a:t>ターン</a:t>
              </a:r>
              <a:endParaRPr lang="ko-KR" altLang="en-US" dirty="0">
                <a:solidFill>
                  <a:schemeClr val="tx1"/>
                </a:solidFill>
              </a:endParaRPr>
            </a:p>
          </p:txBody>
        </p:sp>
        <p:sp>
          <p:nvSpPr>
            <p:cNvPr id="3" name="직사각형 2"/>
            <p:cNvSpPr/>
            <p:nvPr/>
          </p:nvSpPr>
          <p:spPr>
            <a:xfrm>
              <a:off x="1835696" y="1491630"/>
              <a:ext cx="158417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Model</a:t>
              </a:r>
              <a:endParaRPr lang="ko-KR" altLang="en-US" dirty="0">
                <a:solidFill>
                  <a:schemeClr val="tx1"/>
                </a:solidFill>
              </a:endParaRPr>
            </a:p>
          </p:txBody>
        </p:sp>
        <p:sp>
          <p:nvSpPr>
            <p:cNvPr id="7" name="직사각형 6"/>
            <p:cNvSpPr/>
            <p:nvPr/>
          </p:nvSpPr>
          <p:spPr>
            <a:xfrm>
              <a:off x="3747220" y="1491630"/>
              <a:ext cx="158417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View</a:t>
              </a:r>
              <a:endParaRPr lang="ko-KR" altLang="en-US" dirty="0">
                <a:solidFill>
                  <a:schemeClr val="tx1"/>
                </a:solidFill>
              </a:endParaRPr>
            </a:p>
          </p:txBody>
        </p:sp>
        <p:sp>
          <p:nvSpPr>
            <p:cNvPr id="8" name="직사각형 7"/>
            <p:cNvSpPr/>
            <p:nvPr/>
          </p:nvSpPr>
          <p:spPr>
            <a:xfrm>
              <a:off x="5658744" y="1491630"/>
              <a:ext cx="158417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Controller</a:t>
              </a:r>
              <a:endParaRPr lang="ko-KR" altLang="en-US" dirty="0">
                <a:solidFill>
                  <a:schemeClr val="tx1"/>
                </a:solidFill>
              </a:endParaRPr>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l="5901" t="13457" r="64175" b="13457"/>
            <a:stretch/>
          </p:blipFill>
          <p:spPr>
            <a:xfrm>
              <a:off x="8104159" y="2538015"/>
              <a:ext cx="766165" cy="1008112"/>
            </a:xfrm>
            <a:prstGeom prst="rect">
              <a:avLst/>
            </a:prstGeom>
          </p:spPr>
        </p:pic>
        <p:sp>
          <p:nvSpPr>
            <p:cNvPr id="11" name="TextBox 10"/>
            <p:cNvSpPr txBox="1"/>
            <p:nvPr/>
          </p:nvSpPr>
          <p:spPr>
            <a:xfrm>
              <a:off x="1835696" y="1923678"/>
              <a:ext cx="1584176" cy="369332"/>
            </a:xfrm>
            <a:prstGeom prst="rect">
              <a:avLst/>
            </a:prstGeom>
            <a:noFill/>
          </p:spPr>
          <p:txBody>
            <a:bodyPr wrap="square" rtlCol="0">
              <a:spAutoFit/>
            </a:bodyPr>
            <a:lstStyle/>
            <a:p>
              <a:pPr algn="ctr"/>
              <a:r>
                <a:rPr lang="en-US" altLang="ko-KR" dirty="0" smtClean="0"/>
                <a:t>Person</a:t>
              </a:r>
              <a:endParaRPr lang="ko-KR" altLang="en-US" dirty="0"/>
            </a:p>
          </p:txBody>
        </p:sp>
        <p:sp>
          <p:nvSpPr>
            <p:cNvPr id="12" name="TextBox 11"/>
            <p:cNvSpPr txBox="1"/>
            <p:nvPr/>
          </p:nvSpPr>
          <p:spPr>
            <a:xfrm>
              <a:off x="3743908" y="1923678"/>
              <a:ext cx="1584176" cy="369332"/>
            </a:xfrm>
            <a:prstGeom prst="rect">
              <a:avLst/>
            </a:prstGeom>
            <a:noFill/>
          </p:spPr>
          <p:txBody>
            <a:bodyPr wrap="square" rtlCol="0">
              <a:spAutoFit/>
            </a:bodyPr>
            <a:lstStyle/>
            <a:p>
              <a:pPr algn="ctr"/>
              <a:r>
                <a:rPr lang="en-US" altLang="ko-KR" dirty="0" err="1" smtClean="0"/>
                <a:t>Karaoke.ui</a:t>
              </a:r>
              <a:endParaRPr lang="ko-KR" altLang="en-US" dirty="0"/>
            </a:p>
          </p:txBody>
        </p:sp>
        <p:sp>
          <p:nvSpPr>
            <p:cNvPr id="13" name="TextBox 12"/>
            <p:cNvSpPr txBox="1"/>
            <p:nvPr/>
          </p:nvSpPr>
          <p:spPr>
            <a:xfrm>
              <a:off x="5508104" y="1923678"/>
              <a:ext cx="1872208" cy="307777"/>
            </a:xfrm>
            <a:prstGeom prst="rect">
              <a:avLst/>
            </a:prstGeom>
            <a:noFill/>
          </p:spPr>
          <p:txBody>
            <a:bodyPr wrap="square" rtlCol="0">
              <a:spAutoFit/>
            </a:bodyPr>
            <a:lstStyle/>
            <a:p>
              <a:pPr algn="ctr"/>
              <a:r>
                <a:rPr lang="en-US" altLang="ko-KR" sz="1400" dirty="0" err="1" smtClean="0"/>
                <a:t>AddpersonService</a:t>
              </a:r>
              <a:endParaRPr lang="ko-KR" altLang="en-US" sz="1400" dirty="0"/>
            </a:p>
          </p:txBody>
        </p:sp>
        <p:sp>
          <p:nvSpPr>
            <p:cNvPr id="14" name="TextBox 13"/>
            <p:cNvSpPr txBox="1"/>
            <p:nvPr/>
          </p:nvSpPr>
          <p:spPr>
            <a:xfrm>
              <a:off x="5508104" y="2354521"/>
              <a:ext cx="1872208" cy="307777"/>
            </a:xfrm>
            <a:prstGeom prst="rect">
              <a:avLst/>
            </a:prstGeom>
            <a:noFill/>
          </p:spPr>
          <p:txBody>
            <a:bodyPr wrap="square" rtlCol="0">
              <a:spAutoFit/>
            </a:bodyPr>
            <a:lstStyle/>
            <a:p>
              <a:pPr algn="ctr"/>
              <a:r>
                <a:rPr lang="en-US" altLang="ko-KR" sz="1400" dirty="0" err="1" smtClean="0"/>
                <a:t>GetOneService</a:t>
              </a:r>
              <a:endParaRPr lang="ko-KR" altLang="en-US" sz="1400" dirty="0"/>
            </a:p>
          </p:txBody>
        </p:sp>
        <p:sp>
          <p:nvSpPr>
            <p:cNvPr id="15" name="TextBox 14"/>
            <p:cNvSpPr txBox="1"/>
            <p:nvPr/>
          </p:nvSpPr>
          <p:spPr>
            <a:xfrm>
              <a:off x="5508104" y="2812143"/>
              <a:ext cx="1872208" cy="307777"/>
            </a:xfrm>
            <a:prstGeom prst="rect">
              <a:avLst/>
            </a:prstGeom>
            <a:noFill/>
          </p:spPr>
          <p:txBody>
            <a:bodyPr wrap="square" rtlCol="0">
              <a:spAutoFit/>
            </a:bodyPr>
            <a:lstStyle/>
            <a:p>
              <a:pPr algn="ctr"/>
              <a:r>
                <a:rPr lang="en-US" altLang="ko-KR" sz="1400" dirty="0" err="1" smtClean="0"/>
                <a:t>PersonListService</a:t>
              </a:r>
              <a:endParaRPr lang="ko-KR" altLang="en-US" sz="1400" dirty="0"/>
            </a:p>
          </p:txBody>
        </p:sp>
        <p:sp>
          <p:nvSpPr>
            <p:cNvPr id="16" name="TextBox 15"/>
            <p:cNvSpPr txBox="1"/>
            <p:nvPr/>
          </p:nvSpPr>
          <p:spPr>
            <a:xfrm>
              <a:off x="5508104" y="3269765"/>
              <a:ext cx="1872208" cy="307777"/>
            </a:xfrm>
            <a:prstGeom prst="rect">
              <a:avLst/>
            </a:prstGeom>
            <a:noFill/>
          </p:spPr>
          <p:txBody>
            <a:bodyPr wrap="square" rtlCol="0">
              <a:spAutoFit/>
            </a:bodyPr>
            <a:lstStyle/>
            <a:p>
              <a:pPr algn="ctr"/>
              <a:r>
                <a:rPr lang="en-US" altLang="ko-KR" sz="1400" dirty="0" err="1" smtClean="0"/>
                <a:t>PersonModifyService</a:t>
              </a:r>
              <a:endParaRPr lang="ko-KR" altLang="en-US" sz="1400" dirty="0"/>
            </a:p>
          </p:txBody>
        </p:sp>
        <p:sp>
          <p:nvSpPr>
            <p:cNvPr id="17" name="TextBox 16"/>
            <p:cNvSpPr txBox="1"/>
            <p:nvPr/>
          </p:nvSpPr>
          <p:spPr>
            <a:xfrm>
              <a:off x="5508104" y="3795158"/>
              <a:ext cx="1872208" cy="307777"/>
            </a:xfrm>
            <a:prstGeom prst="rect">
              <a:avLst/>
            </a:prstGeom>
            <a:noFill/>
          </p:spPr>
          <p:txBody>
            <a:bodyPr wrap="square" rtlCol="0">
              <a:spAutoFit/>
            </a:bodyPr>
            <a:lstStyle/>
            <a:p>
              <a:pPr algn="ctr"/>
              <a:r>
                <a:rPr lang="en-US" altLang="ko-KR" sz="1400" dirty="0" err="1" smtClean="0"/>
                <a:t>AudioManager</a:t>
              </a:r>
              <a:endParaRPr lang="ko-KR" altLang="en-US" sz="1400" dirty="0"/>
            </a:p>
          </p:txBody>
        </p:sp>
        <p:sp>
          <p:nvSpPr>
            <p:cNvPr id="18" name="TextBox 17"/>
            <p:cNvSpPr txBox="1"/>
            <p:nvPr/>
          </p:nvSpPr>
          <p:spPr>
            <a:xfrm>
              <a:off x="5508104" y="4252780"/>
              <a:ext cx="1872208" cy="307777"/>
            </a:xfrm>
            <a:prstGeom prst="rect">
              <a:avLst/>
            </a:prstGeom>
            <a:noFill/>
          </p:spPr>
          <p:txBody>
            <a:bodyPr wrap="square" rtlCol="0">
              <a:spAutoFit/>
            </a:bodyPr>
            <a:lstStyle/>
            <a:p>
              <a:pPr algn="ctr"/>
              <a:r>
                <a:rPr lang="en-US" altLang="ko-KR" sz="1400" dirty="0" err="1" smtClean="0"/>
                <a:t>StartMusic</a:t>
              </a:r>
              <a:endParaRPr lang="ko-KR" altLang="en-US" sz="1400" dirty="0"/>
            </a:p>
          </p:txBody>
        </p:sp>
        <p:sp>
          <p:nvSpPr>
            <p:cNvPr id="20" name="직사각형 19"/>
            <p:cNvSpPr/>
            <p:nvPr/>
          </p:nvSpPr>
          <p:spPr>
            <a:xfrm>
              <a:off x="5616116" y="1934216"/>
              <a:ext cx="1656184" cy="17439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p:cNvCxnSpPr>
              <a:stCxn id="15" idx="3"/>
            </p:cNvCxnSpPr>
            <p:nvPr/>
          </p:nvCxnSpPr>
          <p:spPr>
            <a:xfrm flipV="1">
              <a:off x="7380312" y="2966031"/>
              <a:ext cx="629683" cy="1"/>
            </a:xfrm>
            <a:prstGeom prst="straightConnector1">
              <a:avLst/>
            </a:prstGeom>
            <a:ln w="28575">
              <a:solidFill>
                <a:srgbClr val="FF0000"/>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11682" y="2687206"/>
              <a:ext cx="966943" cy="253916"/>
            </a:xfrm>
            <a:prstGeom prst="rect">
              <a:avLst/>
            </a:prstGeom>
            <a:noFill/>
          </p:spPr>
          <p:txBody>
            <a:bodyPr wrap="square" rtlCol="0">
              <a:spAutoFit/>
            </a:bodyPr>
            <a:lstStyle/>
            <a:p>
              <a:pPr algn="ctr"/>
              <a:r>
                <a:rPr lang="en-US" altLang="ko-KR" sz="1050" dirty="0" err="1" smtClean="0"/>
                <a:t>PersonDAO</a:t>
              </a:r>
              <a:endParaRPr lang="ko-KR" altLang="en-US" sz="1050" dirty="0"/>
            </a:p>
          </p:txBody>
        </p:sp>
      </p:grpSp>
    </p:spTree>
    <p:extLst>
      <p:ext uri="{BB962C8B-B14F-4D97-AF65-F5344CB8AC3E}">
        <p14:creationId xmlns:p14="http://schemas.microsoft.com/office/powerpoint/2010/main" val="2831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ト技能説明（</a:t>
            </a:r>
            <a:r>
              <a:rPr lang="en-US" altLang="ja-JP" b="1" dirty="0" smtClean="0">
                <a:latin typeface="MS Mincho" panose="02020609040205080304" pitchFamily="49" charset="-128"/>
                <a:ea typeface="MS Mincho" panose="02020609040205080304" pitchFamily="49" charset="-128"/>
              </a:rPr>
              <a:t>DB</a:t>
            </a:r>
            <a:r>
              <a:rPr lang="ja-JP" altLang="en-US" b="1" dirty="0" smtClean="0">
                <a:latin typeface="MS Mincho" panose="02020609040205080304" pitchFamily="49" charset="-128"/>
                <a:ea typeface="MS Mincho" panose="02020609040205080304" pitchFamily="49" charset="-128"/>
              </a:rPr>
              <a:t>スキマー）</a:t>
            </a:r>
            <a:endParaRPr lang="en-US" b="1" dirty="0">
              <a:latin typeface="MS Mincho" panose="02020609040205080304" pitchFamily="49" charset="-128"/>
              <a:ea typeface="MS Mincho" panose="02020609040205080304" pitchFamily="49" charset="-128"/>
            </a:endParaRPr>
          </a:p>
        </p:txBody>
      </p:sp>
      <p:sp>
        <p:nvSpPr>
          <p:cNvPr id="4" name="TextBox 3"/>
          <p:cNvSpPr txBox="1"/>
          <p:nvPr/>
        </p:nvSpPr>
        <p:spPr>
          <a:xfrm>
            <a:off x="2123728" y="1563638"/>
            <a:ext cx="3672408" cy="2308324"/>
          </a:xfrm>
          <a:prstGeom prst="rect">
            <a:avLst/>
          </a:prstGeom>
          <a:noFill/>
        </p:spPr>
        <p:txBody>
          <a:bodyPr wrap="square" rtlCol="0">
            <a:spAutoFit/>
          </a:bodyPr>
          <a:lstStyle/>
          <a:p>
            <a:r>
              <a:rPr lang="en-US" altLang="ko-KR" dirty="0"/>
              <a:t>create table person(</a:t>
            </a:r>
          </a:p>
          <a:p>
            <a:r>
              <a:rPr lang="ja-JP" altLang="en-US" dirty="0"/>
              <a:t>　</a:t>
            </a:r>
            <a:r>
              <a:rPr lang="ja-JP" altLang="en-US" dirty="0" smtClean="0"/>
              <a:t>　</a:t>
            </a:r>
            <a:r>
              <a:rPr lang="en-US" altLang="ko-KR" dirty="0" smtClean="0"/>
              <a:t>id </a:t>
            </a:r>
            <a:r>
              <a:rPr lang="en-US" altLang="ko-KR" dirty="0"/>
              <a:t>number primary key,</a:t>
            </a:r>
          </a:p>
          <a:p>
            <a:r>
              <a:rPr lang="ja-JP" altLang="en-US" dirty="0" smtClean="0"/>
              <a:t>　　</a:t>
            </a:r>
            <a:r>
              <a:rPr lang="en-US" altLang="ko-KR" dirty="0" smtClean="0"/>
              <a:t>name </a:t>
            </a:r>
            <a:r>
              <a:rPr lang="en-US" altLang="ko-KR" dirty="0"/>
              <a:t>varchar2(10),</a:t>
            </a:r>
          </a:p>
          <a:p>
            <a:r>
              <a:rPr lang="ja-JP" altLang="en-US" dirty="0" smtClean="0"/>
              <a:t>　　</a:t>
            </a:r>
            <a:r>
              <a:rPr lang="en-US" altLang="ko-KR" dirty="0" smtClean="0"/>
              <a:t>gender </a:t>
            </a:r>
            <a:r>
              <a:rPr lang="en-US" altLang="ko-KR" dirty="0"/>
              <a:t>varchar2(4),</a:t>
            </a:r>
          </a:p>
          <a:p>
            <a:r>
              <a:rPr lang="ja-JP" altLang="en-US" dirty="0" smtClean="0"/>
              <a:t>　　</a:t>
            </a:r>
            <a:r>
              <a:rPr lang="en-US" altLang="ko-KR" dirty="0" smtClean="0"/>
              <a:t>room </a:t>
            </a:r>
            <a:r>
              <a:rPr lang="en-US" altLang="ko-KR" dirty="0"/>
              <a:t>varchar2(4)</a:t>
            </a:r>
          </a:p>
          <a:p>
            <a:r>
              <a:rPr lang="en-US" altLang="ko-KR" dirty="0"/>
              <a:t>);</a:t>
            </a:r>
          </a:p>
          <a:p>
            <a:endParaRPr lang="en-US" altLang="ko-KR" dirty="0"/>
          </a:p>
          <a:p>
            <a:r>
              <a:rPr lang="en-US" altLang="ko-KR" dirty="0" smtClean="0"/>
              <a:t>create </a:t>
            </a:r>
            <a:r>
              <a:rPr lang="en-US" altLang="ko-KR" dirty="0"/>
              <a:t>sequence </a:t>
            </a:r>
            <a:r>
              <a:rPr lang="en-US" altLang="ko-KR" dirty="0" err="1"/>
              <a:t>person_id_seq</a:t>
            </a:r>
            <a:r>
              <a:rPr lang="en-US" altLang="ko-KR" dirty="0" smtClean="0"/>
              <a:t>;</a:t>
            </a:r>
            <a:endParaRPr lang="en-US" altLang="ko-KR" dirty="0"/>
          </a:p>
        </p:txBody>
      </p:sp>
    </p:spTree>
    <p:extLst>
      <p:ext uri="{BB962C8B-B14F-4D97-AF65-F5344CB8AC3E}">
        <p14:creationId xmlns:p14="http://schemas.microsoft.com/office/powerpoint/2010/main" val="167636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１．</a:t>
            </a:r>
            <a:r>
              <a:rPr lang="en-US" altLang="ja-JP" b="1" dirty="0" smtClean="0">
                <a:latin typeface="MS Mincho" panose="02020609040205080304" pitchFamily="49" charset="-128"/>
                <a:ea typeface="MS Mincho" panose="02020609040205080304" pitchFamily="49" charset="-128"/>
              </a:rPr>
              <a:t>TCP/IP</a:t>
            </a:r>
            <a:r>
              <a:rPr lang="ja-JP" altLang="en-US" b="1" dirty="0" smtClean="0">
                <a:latin typeface="MS Mincho" panose="02020609040205080304" pitchFamily="49" charset="-128"/>
                <a:ea typeface="MS Mincho" panose="02020609040205080304" pitchFamily="49" charset="-128"/>
              </a:rPr>
              <a:t>を通するチャットプログラム</a:t>
            </a:r>
            <a:endParaRPr lang="en-US" altLang="ja-JP" b="1" dirty="0" smtClean="0">
              <a:latin typeface="MS Mincho" panose="02020609040205080304" pitchFamily="49" charset="-128"/>
              <a:ea typeface="MS Mincho" panose="02020609040205080304" pitchFamily="49" charset="-128"/>
            </a:endParaRPr>
          </a:p>
        </p:txBody>
      </p:sp>
      <p:sp>
        <p:nvSpPr>
          <p:cNvPr id="3" name="Title 2"/>
          <p:cNvSpPr>
            <a:spLocks noGrp="1"/>
          </p:cNvSpPr>
          <p:nvPr>
            <p:ph type="title"/>
          </p:nvPr>
        </p:nvSpPr>
        <p:spPr/>
        <p:txBody>
          <a:bodyPr/>
          <a:lstStyle/>
          <a:p>
            <a:pPr algn="ctr"/>
            <a:r>
              <a:rPr lang="ja-JP" altLang="en-US" dirty="0" smtClean="0">
                <a:latin typeface="MS Mincho" panose="02020609040205080304" pitchFamily="49" charset="-128"/>
                <a:ea typeface="MS Mincho" panose="02020609040205080304" pitchFamily="49" charset="-128"/>
              </a:rPr>
              <a:t>目次</a:t>
            </a:r>
            <a:endParaRPr lang="en-US" dirty="0">
              <a:latin typeface="MS Mincho" panose="02020609040205080304" pitchFamily="49" charset="-128"/>
              <a:ea typeface="MS Mincho" panose="02020609040205080304" pitchFamily="49" charset="-128"/>
            </a:endParaRPr>
          </a:p>
        </p:txBody>
      </p:sp>
      <p:sp>
        <p:nvSpPr>
          <p:cNvPr id="6" name="Content Placeholder 1"/>
          <p:cNvSpPr>
            <a:spLocks noGrp="1"/>
          </p:cNvSpPr>
          <p:nvPr>
            <p:ph idx="1"/>
          </p:nvPr>
        </p:nvSpPr>
        <p:spPr>
          <a:xfrm>
            <a:off x="395536" y="1635646"/>
            <a:ext cx="8496944" cy="460648"/>
          </a:xfrm>
        </p:spPr>
        <p:txBody>
          <a:bodyPr/>
          <a:lstStyle/>
          <a:p>
            <a:r>
              <a:rPr lang="ja-JP" altLang="en-US" b="1" dirty="0">
                <a:latin typeface="MS Mincho" panose="02020609040205080304" pitchFamily="49" charset="-128"/>
                <a:ea typeface="MS Mincho" panose="02020609040205080304" pitchFamily="49" charset="-128"/>
              </a:rPr>
              <a:t>２</a:t>
            </a:r>
            <a:r>
              <a:rPr lang="ja-JP" altLang="en-US" b="1" dirty="0" smtClean="0">
                <a:latin typeface="MS Mincho" panose="02020609040205080304" pitchFamily="49" charset="-128"/>
                <a:ea typeface="MS Mincho" panose="02020609040205080304" pitchFamily="49" charset="-128"/>
              </a:rPr>
              <a:t>．スキャニング</a:t>
            </a:r>
            <a:r>
              <a:rPr lang="en-US" altLang="ja-JP" b="1" dirty="0" smtClean="0">
                <a:latin typeface="MS Mincho" panose="02020609040205080304" pitchFamily="49" charset="-128"/>
                <a:ea typeface="MS Mincho" panose="02020609040205080304" pitchFamily="49" charset="-128"/>
              </a:rPr>
              <a:t>RC</a:t>
            </a:r>
            <a:r>
              <a:rPr lang="ja-JP" altLang="en-US" b="1" dirty="0" smtClean="0">
                <a:latin typeface="MS Mincho" panose="02020609040205080304" pitchFamily="49" charset="-128"/>
                <a:ea typeface="MS Mincho" panose="02020609040205080304" pitchFamily="49" charset="-128"/>
              </a:rPr>
              <a:t>カー</a:t>
            </a:r>
            <a:endParaRPr lang="en-US" altLang="ja-JP" b="1" dirty="0" smtClean="0">
              <a:latin typeface="MS Mincho" panose="02020609040205080304" pitchFamily="49" charset="-128"/>
              <a:ea typeface="MS Mincho" panose="02020609040205080304" pitchFamily="49" charset="-128"/>
            </a:endParaRPr>
          </a:p>
        </p:txBody>
      </p:sp>
      <p:sp>
        <p:nvSpPr>
          <p:cNvPr id="7" name="Content Placeholder 1"/>
          <p:cNvSpPr>
            <a:spLocks noGrp="1"/>
          </p:cNvSpPr>
          <p:nvPr>
            <p:ph idx="1"/>
          </p:nvPr>
        </p:nvSpPr>
        <p:spPr>
          <a:xfrm>
            <a:off x="395536" y="2283718"/>
            <a:ext cx="8496944" cy="460648"/>
          </a:xfrm>
        </p:spPr>
        <p:txBody>
          <a:bodyPr/>
          <a:lstStyle/>
          <a:p>
            <a:r>
              <a:rPr lang="ja-JP" altLang="en-US" b="1" dirty="0">
                <a:latin typeface="MS Mincho" panose="02020609040205080304" pitchFamily="49" charset="-128"/>
                <a:ea typeface="MS Mincho" panose="02020609040205080304" pitchFamily="49" charset="-128"/>
              </a:rPr>
              <a:t>３</a:t>
            </a:r>
            <a:r>
              <a:rPr lang="ja-JP" altLang="en-US" b="1" dirty="0" smtClean="0">
                <a:latin typeface="MS Mincho" panose="02020609040205080304" pitchFamily="49" charset="-128"/>
                <a:ea typeface="MS Mincho" panose="02020609040205080304" pitchFamily="49" charset="-128"/>
              </a:rPr>
              <a:t>．ランダムカラオケプロジェクト</a:t>
            </a:r>
            <a:endParaRPr lang="en-US" altLang="ja-JP" b="1" dirty="0" smtClean="0">
              <a:latin typeface="MS Mincho" panose="02020609040205080304" pitchFamily="49" charset="-128"/>
              <a:ea typeface="MS Mincho" panose="02020609040205080304" pitchFamily="49" charset="-128"/>
            </a:endParaRPr>
          </a:p>
        </p:txBody>
      </p:sp>
      <p:sp>
        <p:nvSpPr>
          <p:cNvPr id="8" name="Content Placeholder 1"/>
          <p:cNvSpPr>
            <a:spLocks noGrp="1"/>
          </p:cNvSpPr>
          <p:nvPr>
            <p:ph idx="1"/>
          </p:nvPr>
        </p:nvSpPr>
        <p:spPr>
          <a:xfrm>
            <a:off x="395536" y="2931790"/>
            <a:ext cx="8496944" cy="460648"/>
          </a:xfrm>
        </p:spPr>
        <p:txBody>
          <a:bodyPr/>
          <a:lstStyle/>
          <a:p>
            <a:r>
              <a:rPr lang="ja-JP" altLang="en-US" b="1" dirty="0" smtClean="0">
                <a:latin typeface="MS Mincho" panose="02020609040205080304" pitchFamily="49" charset="-128"/>
                <a:ea typeface="MS Mincho" panose="02020609040205080304" pitchFamily="49" charset="-128"/>
              </a:rPr>
              <a:t>４．</a:t>
            </a:r>
            <a:r>
              <a:rPr lang="en-US" altLang="ja-JP" b="1" dirty="0" smtClean="0">
                <a:latin typeface="MS Mincho" panose="02020609040205080304" pitchFamily="49" charset="-128"/>
                <a:ea typeface="MS Mincho" panose="02020609040205080304" pitchFamily="49" charset="-128"/>
              </a:rPr>
              <a:t>WEB</a:t>
            </a:r>
            <a:r>
              <a:rPr lang="ja-JP" altLang="en-US" b="1" dirty="0">
                <a:latin typeface="MS Mincho" panose="02020609040205080304" pitchFamily="49" charset="-128"/>
                <a:ea typeface="MS Mincho" panose="02020609040205080304" pitchFamily="49" charset="-128"/>
              </a:rPr>
              <a:t>基盤</a:t>
            </a:r>
            <a:r>
              <a:rPr lang="ja-JP" altLang="en-US" b="1" dirty="0" smtClean="0">
                <a:latin typeface="MS Mincho" panose="02020609040205080304" pitchFamily="49" charset="-128"/>
                <a:ea typeface="MS Mincho" panose="02020609040205080304" pitchFamily="49" charset="-128"/>
              </a:rPr>
              <a:t>の</a:t>
            </a:r>
            <a:r>
              <a:rPr lang="en-US" altLang="ja-JP" b="1" dirty="0" smtClean="0">
                <a:latin typeface="MS Mincho" panose="02020609040205080304" pitchFamily="49" charset="-128"/>
                <a:ea typeface="MS Mincho" panose="02020609040205080304" pitchFamily="49" charset="-128"/>
              </a:rPr>
              <a:t>KIOSK</a:t>
            </a:r>
            <a:r>
              <a:rPr lang="ja-JP" altLang="en-US" b="1" dirty="0" smtClean="0">
                <a:latin typeface="MS Mincho" panose="02020609040205080304" pitchFamily="49" charset="-128"/>
                <a:ea typeface="MS Mincho" panose="02020609040205080304" pitchFamily="49" charset="-128"/>
              </a:rPr>
              <a:t>（注文）プロジェクト</a:t>
            </a:r>
            <a:endParaRPr lang="en-US" altLang="ja-JP" b="1" dirty="0" smtClean="0">
              <a:latin typeface="MS Mincho" panose="02020609040205080304" pitchFamily="49" charset="-128"/>
              <a:ea typeface="MS Mincho" panose="02020609040205080304" pitchFamily="49" charset="-128"/>
            </a:endParaRPr>
          </a:p>
        </p:txBody>
      </p:sp>
      <p:sp>
        <p:nvSpPr>
          <p:cNvPr id="9" name="Content Placeholder 1"/>
          <p:cNvSpPr>
            <a:spLocks noGrp="1"/>
          </p:cNvSpPr>
          <p:nvPr>
            <p:ph idx="1"/>
          </p:nvPr>
        </p:nvSpPr>
        <p:spPr>
          <a:xfrm>
            <a:off x="395536" y="3579862"/>
            <a:ext cx="8496944" cy="460648"/>
          </a:xfrm>
        </p:spPr>
        <p:txBody>
          <a:bodyPr/>
          <a:lstStyle/>
          <a:p>
            <a:r>
              <a:rPr lang="ja-JP" altLang="en-US" b="1" dirty="0" smtClean="0">
                <a:latin typeface="MS Mincho" panose="02020609040205080304" pitchFamily="49" charset="-128"/>
                <a:ea typeface="MS Mincho" panose="02020609040205080304" pitchFamily="49" charset="-128"/>
              </a:rPr>
              <a:t>５．</a:t>
            </a:r>
            <a:r>
              <a:rPr lang="en-US" altLang="ja-JP" b="1" dirty="0" smtClean="0">
                <a:latin typeface="MS Mincho" panose="02020609040205080304" pitchFamily="49" charset="-128"/>
                <a:ea typeface="MS Mincho" panose="02020609040205080304" pitchFamily="49" charset="-128"/>
              </a:rPr>
              <a:t>WEB</a:t>
            </a:r>
            <a:r>
              <a:rPr lang="ja-JP" altLang="en-US" b="1" dirty="0" smtClean="0">
                <a:latin typeface="MS Mincho" panose="02020609040205080304" pitchFamily="49" charset="-128"/>
                <a:ea typeface="MS Mincho" panose="02020609040205080304" pitchFamily="49" charset="-128"/>
              </a:rPr>
              <a:t>基盤のワックスショッププロジェクト</a:t>
            </a:r>
            <a:endParaRPr lang="en-US" altLang="ja-JP" b="1" dirty="0" smtClean="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090594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475656" y="987574"/>
            <a:ext cx="7668344"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ト技能説明（</a:t>
            </a:r>
            <a:r>
              <a:rPr lang="ja-JP" altLang="en-US" b="1" dirty="0">
                <a:latin typeface="MS Mincho" panose="02020609040205080304" pitchFamily="49" charset="-128"/>
                <a:ea typeface="MS Mincho" panose="02020609040205080304" pitchFamily="49" charset="-128"/>
              </a:rPr>
              <a:t>データベー</a:t>
            </a:r>
            <a:r>
              <a:rPr lang="ja-JP" altLang="en-US" b="1" dirty="0" smtClean="0">
                <a:latin typeface="MS Mincho" panose="02020609040205080304" pitchFamily="49" charset="-128"/>
                <a:ea typeface="MS Mincho" panose="02020609040205080304" pitchFamily="49" charset="-128"/>
              </a:rPr>
              <a:t>スから受けとる人のリスト）</a:t>
            </a:r>
            <a:endParaRPr lang="en-US" b="1" dirty="0">
              <a:latin typeface="MS Mincho" panose="02020609040205080304" pitchFamily="49" charset="-128"/>
              <a:ea typeface="MS Mincho" panose="02020609040205080304" pitchFamily="49" charset="-128"/>
            </a:endParaRPr>
          </a:p>
        </p:txBody>
      </p:sp>
      <p:pic>
        <p:nvPicPr>
          <p:cNvPr id="3" name="그림 2"/>
          <p:cNvPicPr>
            <a:picLocks noChangeAspect="1"/>
          </p:cNvPicPr>
          <p:nvPr/>
        </p:nvPicPr>
        <p:blipFill rotWithShape="1">
          <a:blip r:embed="rId2"/>
          <a:srcRect l="21659" t="15284" r="33712" b="37773"/>
          <a:stretch/>
        </p:blipFill>
        <p:spPr>
          <a:xfrm>
            <a:off x="1763688" y="1635646"/>
            <a:ext cx="4099433" cy="2592288"/>
          </a:xfrm>
          <a:prstGeom prst="rect">
            <a:avLst/>
          </a:prstGeom>
        </p:spPr>
      </p:pic>
      <p:sp>
        <p:nvSpPr>
          <p:cNvPr id="7" name="TextBox 6"/>
          <p:cNvSpPr txBox="1"/>
          <p:nvPr/>
        </p:nvSpPr>
        <p:spPr>
          <a:xfrm>
            <a:off x="6012160" y="1635646"/>
            <a:ext cx="2736304" cy="923330"/>
          </a:xfrm>
          <a:prstGeom prst="rect">
            <a:avLst/>
          </a:prstGeom>
          <a:noFill/>
        </p:spPr>
        <p:txBody>
          <a:bodyPr wrap="square" rtlCol="0">
            <a:spAutoFit/>
          </a:bodyPr>
          <a:lstStyle/>
          <a:p>
            <a:r>
              <a:rPr lang="ja-JP" altLang="en-US" dirty="0" smtClean="0">
                <a:latin typeface="MS Mincho" panose="02020609040205080304" pitchFamily="49" charset="-128"/>
                <a:ea typeface="MS Mincho" panose="02020609040205080304" pitchFamily="49" charset="-128"/>
              </a:rPr>
              <a:t>フロントページで最初に見える人のリストを呼ぶための</a:t>
            </a:r>
            <a:r>
              <a:rPr lang="en-US" altLang="ja-JP" dirty="0" smtClean="0">
                <a:latin typeface="MS Mincho" panose="02020609040205080304" pitchFamily="49" charset="-128"/>
                <a:ea typeface="MS Mincho" panose="02020609040205080304" pitchFamily="49" charset="-128"/>
              </a:rPr>
              <a:t>DAO</a:t>
            </a:r>
            <a:r>
              <a:rPr lang="ja-JP" altLang="en-US" dirty="0" smtClean="0">
                <a:latin typeface="MS Mincho" panose="02020609040205080304" pitchFamily="49" charset="-128"/>
                <a:ea typeface="MS Mincho" panose="02020609040205080304" pitchFamily="49" charset="-128"/>
              </a:rPr>
              <a:t>技能。</a:t>
            </a:r>
            <a:endParaRPr lang="ko-KR" altLang="en-US" dirty="0">
              <a:latin typeface="MS Mincho" panose="02020609040205080304" pitchFamily="49" charset="-128"/>
            </a:endParaRPr>
          </a:p>
        </p:txBody>
      </p:sp>
    </p:spTree>
    <p:extLst>
      <p:ext uri="{BB962C8B-B14F-4D97-AF65-F5344CB8AC3E}">
        <p14:creationId xmlns:p14="http://schemas.microsoft.com/office/powerpoint/2010/main" val="3528888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ト技能説明（ランダムで選ぶ人に関する技能）</a:t>
            </a:r>
            <a:endParaRPr lang="en-US" b="1" dirty="0">
              <a:latin typeface="MS Mincho" panose="02020609040205080304" pitchFamily="49" charset="-128"/>
              <a:ea typeface="MS Mincho" panose="02020609040205080304" pitchFamily="49" charset="-128"/>
            </a:endParaRPr>
          </a:p>
        </p:txBody>
      </p:sp>
      <p:sp>
        <p:nvSpPr>
          <p:cNvPr id="7" name="TextBox 6"/>
          <p:cNvSpPr txBox="1"/>
          <p:nvPr/>
        </p:nvSpPr>
        <p:spPr>
          <a:xfrm>
            <a:off x="6300192" y="1635646"/>
            <a:ext cx="2736304" cy="646331"/>
          </a:xfrm>
          <a:prstGeom prst="rect">
            <a:avLst/>
          </a:prstGeom>
          <a:noFill/>
        </p:spPr>
        <p:txBody>
          <a:bodyPr wrap="square" rtlCol="0">
            <a:spAutoFit/>
          </a:bodyPr>
          <a:lstStyle/>
          <a:p>
            <a:r>
              <a:rPr lang="ja-JP" altLang="en-US" dirty="0" smtClean="0"/>
              <a:t>推薦を通して選ぶための技能。</a:t>
            </a:r>
            <a:endParaRPr lang="ko-KR" altLang="en-US" dirty="0"/>
          </a:p>
        </p:txBody>
      </p:sp>
      <p:pic>
        <p:nvPicPr>
          <p:cNvPr id="2" name="그림 1"/>
          <p:cNvPicPr>
            <a:picLocks noChangeAspect="1"/>
          </p:cNvPicPr>
          <p:nvPr/>
        </p:nvPicPr>
        <p:blipFill rotWithShape="1">
          <a:blip r:embed="rId2"/>
          <a:srcRect l="7282" t="10817" r="49952" b="43077"/>
          <a:stretch/>
        </p:blipFill>
        <p:spPr>
          <a:xfrm>
            <a:off x="1763688" y="1635646"/>
            <a:ext cx="4332824" cy="2808312"/>
          </a:xfrm>
          <a:prstGeom prst="rect">
            <a:avLst/>
          </a:prstGeom>
        </p:spPr>
      </p:pic>
    </p:spTree>
    <p:extLst>
      <p:ext uri="{BB962C8B-B14F-4D97-AF65-F5344CB8AC3E}">
        <p14:creationId xmlns:p14="http://schemas.microsoft.com/office/powerpoint/2010/main" val="3183612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475656" y="987574"/>
            <a:ext cx="763284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ト技能説明（データベースに新しい人を通過させ</a:t>
            </a:r>
            <a:r>
              <a:rPr lang="ja-JP" altLang="en-US" b="1" dirty="0">
                <a:latin typeface="MS Mincho" panose="02020609040205080304" pitchFamily="49" charset="-128"/>
                <a:ea typeface="MS Mincho" panose="02020609040205080304" pitchFamily="49" charset="-128"/>
              </a:rPr>
              <a:t>る</a:t>
            </a:r>
            <a:r>
              <a:rPr lang="ja-JP" altLang="en-US" b="1" dirty="0" smtClean="0">
                <a:latin typeface="MS Mincho" panose="02020609040205080304" pitchFamily="49" charset="-128"/>
                <a:ea typeface="MS Mincho" panose="02020609040205080304" pitchFamily="49" charset="-128"/>
              </a:rPr>
              <a:t>）</a:t>
            </a:r>
            <a:endParaRPr lang="en-US" b="1" dirty="0">
              <a:latin typeface="MS Mincho" panose="02020609040205080304" pitchFamily="49" charset="-128"/>
              <a:ea typeface="MS Mincho" panose="02020609040205080304" pitchFamily="49" charset="-128"/>
            </a:endParaRPr>
          </a:p>
        </p:txBody>
      </p:sp>
      <p:sp>
        <p:nvSpPr>
          <p:cNvPr id="7" name="TextBox 6"/>
          <p:cNvSpPr txBox="1"/>
          <p:nvPr/>
        </p:nvSpPr>
        <p:spPr>
          <a:xfrm>
            <a:off x="1835696" y="3623270"/>
            <a:ext cx="4896544" cy="646331"/>
          </a:xfrm>
          <a:prstGeom prst="rect">
            <a:avLst/>
          </a:prstGeom>
          <a:noFill/>
        </p:spPr>
        <p:txBody>
          <a:bodyPr wrap="square" rtlCol="0">
            <a:spAutoFit/>
          </a:bodyPr>
          <a:lstStyle/>
          <a:p>
            <a:r>
              <a:rPr lang="ja-JP" altLang="en-US" dirty="0" smtClean="0"/>
              <a:t>新しい人がいれば情報を入力してデータベースに通過する技能。</a:t>
            </a:r>
            <a:endParaRPr lang="ko-KR" altLang="en-US" dirty="0"/>
          </a:p>
        </p:txBody>
      </p:sp>
      <p:pic>
        <p:nvPicPr>
          <p:cNvPr id="3" name="그림 2"/>
          <p:cNvPicPr>
            <a:picLocks noChangeAspect="1"/>
          </p:cNvPicPr>
          <p:nvPr/>
        </p:nvPicPr>
        <p:blipFill rotWithShape="1">
          <a:blip r:embed="rId2"/>
          <a:srcRect l="6844" t="30351" r="34574" b="36102"/>
          <a:stretch/>
        </p:blipFill>
        <p:spPr>
          <a:xfrm>
            <a:off x="1763688" y="1635646"/>
            <a:ext cx="5229152" cy="1800200"/>
          </a:xfrm>
          <a:prstGeom prst="rect">
            <a:avLst/>
          </a:prstGeom>
        </p:spPr>
      </p:pic>
    </p:spTree>
    <p:extLst>
      <p:ext uri="{BB962C8B-B14F-4D97-AF65-F5344CB8AC3E}">
        <p14:creationId xmlns:p14="http://schemas.microsoft.com/office/powerpoint/2010/main" val="412597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799184" y="555526"/>
            <a:ext cx="7344816"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ト最終成果</a:t>
            </a:r>
            <a:endParaRPr lang="en-US" b="1" dirty="0">
              <a:latin typeface="MS Mincho" panose="02020609040205080304" pitchFamily="49" charset="-128"/>
              <a:ea typeface="MS Mincho" panose="02020609040205080304" pitchFamily="49" charset="-128"/>
            </a:endParaRPr>
          </a:p>
        </p:txBody>
      </p:sp>
      <p:pic>
        <p:nvPicPr>
          <p:cNvPr id="2" name="그림 1"/>
          <p:cNvPicPr>
            <a:picLocks noChangeAspect="1"/>
          </p:cNvPicPr>
          <p:nvPr/>
        </p:nvPicPr>
        <p:blipFill>
          <a:blip r:embed="rId2"/>
          <a:stretch>
            <a:fillRect/>
          </a:stretch>
        </p:blipFill>
        <p:spPr>
          <a:xfrm>
            <a:off x="1547664" y="1275606"/>
            <a:ext cx="5028901" cy="3024482"/>
          </a:xfrm>
          <a:prstGeom prst="rect">
            <a:avLst/>
          </a:prstGeom>
        </p:spPr>
      </p:pic>
      <p:sp>
        <p:nvSpPr>
          <p:cNvPr id="4" name="사각형 설명선 3"/>
          <p:cNvSpPr/>
          <p:nvPr/>
        </p:nvSpPr>
        <p:spPr>
          <a:xfrm>
            <a:off x="3736308" y="1853580"/>
            <a:ext cx="846348" cy="288032"/>
          </a:xfrm>
          <a:prstGeom prst="wedgeRectCallout">
            <a:avLst>
              <a:gd name="adj1" fmla="val 47947"/>
              <a:gd name="adj2" fmla="val -137565"/>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solidFill>
                  <a:schemeClr val="tx1"/>
                </a:solidFill>
                <a:latin typeface="MS Mincho" panose="02020609040205080304" pitchFamily="49" charset="-128"/>
                <a:ea typeface="MS Mincho" panose="02020609040205080304" pitchFamily="49" charset="-128"/>
              </a:rPr>
              <a:t>再実行</a:t>
            </a:r>
            <a:endParaRPr lang="ko-KR" altLang="en-US" sz="1200" b="1" dirty="0">
              <a:solidFill>
                <a:schemeClr val="tx1"/>
              </a:solidFill>
              <a:latin typeface="MS Mincho" panose="02020609040205080304" pitchFamily="49" charset="-128"/>
            </a:endParaRPr>
          </a:p>
        </p:txBody>
      </p:sp>
      <p:sp>
        <p:nvSpPr>
          <p:cNvPr id="8" name="사각형 설명선 7"/>
          <p:cNvSpPr/>
          <p:nvPr/>
        </p:nvSpPr>
        <p:spPr>
          <a:xfrm>
            <a:off x="3695866" y="3435846"/>
            <a:ext cx="1092157" cy="417240"/>
          </a:xfrm>
          <a:prstGeom prst="wedgeRectCallout">
            <a:avLst>
              <a:gd name="adj1" fmla="val -814"/>
              <a:gd name="adj2" fmla="val 94560"/>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solidFill>
                  <a:schemeClr val="tx1"/>
                </a:solidFill>
                <a:latin typeface="MS Mincho" panose="02020609040205080304" pitchFamily="49" charset="-128"/>
                <a:ea typeface="MS Mincho" panose="02020609040205080304" pitchFamily="49" charset="-128"/>
              </a:rPr>
              <a:t>推薦ボタン</a:t>
            </a:r>
            <a:endParaRPr lang="ko-KR" altLang="en-US" sz="1200" b="1" dirty="0">
              <a:solidFill>
                <a:schemeClr val="tx1"/>
              </a:solidFill>
              <a:latin typeface="MS Mincho" panose="02020609040205080304" pitchFamily="49" charset="-128"/>
            </a:endParaRPr>
          </a:p>
        </p:txBody>
      </p:sp>
      <p:pic>
        <p:nvPicPr>
          <p:cNvPr id="10" name="그림 9"/>
          <p:cNvPicPr>
            <a:picLocks noChangeAspect="1"/>
          </p:cNvPicPr>
          <p:nvPr/>
        </p:nvPicPr>
        <p:blipFill rotWithShape="1">
          <a:blip r:embed="rId3"/>
          <a:srcRect l="56900" t="15296" r="7064" b="9665"/>
          <a:stretch/>
        </p:blipFill>
        <p:spPr>
          <a:xfrm>
            <a:off x="6875874" y="1707654"/>
            <a:ext cx="1839934" cy="2304256"/>
          </a:xfrm>
          <a:prstGeom prst="rect">
            <a:avLst/>
          </a:prstGeom>
        </p:spPr>
      </p:pic>
      <p:sp>
        <p:nvSpPr>
          <p:cNvPr id="11" name="직사각형 10"/>
          <p:cNvSpPr/>
          <p:nvPr/>
        </p:nvSpPr>
        <p:spPr>
          <a:xfrm>
            <a:off x="4644008" y="1851670"/>
            <a:ext cx="1800200" cy="216024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p:nvPr/>
        </p:nvCxnSpPr>
        <p:spPr>
          <a:xfrm>
            <a:off x="6444208" y="2355726"/>
            <a:ext cx="431666" cy="0"/>
          </a:xfrm>
          <a:prstGeom prst="straightConnector1">
            <a:avLst/>
          </a:prstGeom>
          <a:ln w="1905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사각형 설명선 13"/>
          <p:cNvSpPr/>
          <p:nvPr/>
        </p:nvSpPr>
        <p:spPr>
          <a:xfrm>
            <a:off x="7236296" y="1194656"/>
            <a:ext cx="1080120" cy="288032"/>
          </a:xfrm>
          <a:prstGeom prst="wedgeRectCallout">
            <a:avLst>
              <a:gd name="adj1" fmla="val 3830"/>
              <a:gd name="adj2" fmla="val 126989"/>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solidFill>
                  <a:schemeClr val="tx1"/>
                </a:solidFill>
                <a:latin typeface="MS Mincho" panose="02020609040205080304" pitchFamily="49" charset="-128"/>
                <a:ea typeface="MS Mincho" panose="02020609040205080304" pitchFamily="49" charset="-128"/>
              </a:rPr>
              <a:t>選ばれた人</a:t>
            </a:r>
            <a:endParaRPr lang="ko-KR" altLang="en-US" sz="1200" b="1" dirty="0">
              <a:solidFill>
                <a:schemeClr val="tx1"/>
              </a:solidFill>
              <a:latin typeface="MS Mincho" panose="02020609040205080304" pitchFamily="49" charset="-128"/>
            </a:endParaRPr>
          </a:p>
        </p:txBody>
      </p:sp>
    </p:spTree>
    <p:extLst>
      <p:ext uri="{BB962C8B-B14F-4D97-AF65-F5344CB8AC3E}">
        <p14:creationId xmlns:p14="http://schemas.microsoft.com/office/powerpoint/2010/main" val="326582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ja-JP" altLang="en-US" sz="2800" dirty="0">
                <a:latin typeface="MS Mincho" panose="02020609040205080304" pitchFamily="49" charset="-128"/>
                <a:ea typeface="MS Mincho" panose="02020609040205080304" pitchFamily="49" charset="-128"/>
              </a:rPr>
              <a:t>ランダムカラオケプロジェクト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799184" y="555526"/>
            <a:ext cx="7344816"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ト最終</a:t>
            </a:r>
            <a:r>
              <a:rPr lang="ja-JP" altLang="en-US" b="1" dirty="0">
                <a:latin typeface="MS Mincho" panose="02020609040205080304" pitchFamily="49" charset="-128"/>
                <a:ea typeface="MS Mincho" panose="02020609040205080304" pitchFamily="49" charset="-128"/>
              </a:rPr>
              <a:t>成果</a:t>
            </a:r>
            <a:endParaRPr lang="en-US" b="1" dirty="0">
              <a:latin typeface="MS Mincho" panose="02020609040205080304" pitchFamily="49" charset="-128"/>
              <a:ea typeface="MS Mincho" panose="02020609040205080304" pitchFamily="49" charset="-128"/>
            </a:endParaRPr>
          </a:p>
        </p:txBody>
      </p:sp>
      <p:pic>
        <p:nvPicPr>
          <p:cNvPr id="15" name="그림 14"/>
          <p:cNvPicPr>
            <a:picLocks noChangeAspect="1"/>
          </p:cNvPicPr>
          <p:nvPr/>
        </p:nvPicPr>
        <p:blipFill>
          <a:blip r:embed="rId2"/>
          <a:stretch>
            <a:fillRect/>
          </a:stretch>
        </p:blipFill>
        <p:spPr>
          <a:xfrm>
            <a:off x="3743399" y="1275606"/>
            <a:ext cx="3276874" cy="3658928"/>
          </a:xfrm>
          <a:prstGeom prst="rect">
            <a:avLst/>
          </a:prstGeom>
        </p:spPr>
      </p:pic>
      <p:sp>
        <p:nvSpPr>
          <p:cNvPr id="4" name="사각형 설명선 3"/>
          <p:cNvSpPr/>
          <p:nvPr/>
        </p:nvSpPr>
        <p:spPr>
          <a:xfrm>
            <a:off x="7236296" y="4646502"/>
            <a:ext cx="846348" cy="288032"/>
          </a:xfrm>
          <a:prstGeom prst="wedgeRectCallout">
            <a:avLst>
              <a:gd name="adj1" fmla="val -242863"/>
              <a:gd name="adj2" fmla="val 18522"/>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solidFill>
                  <a:schemeClr val="tx1"/>
                </a:solidFill>
                <a:latin typeface="MS Mincho" panose="02020609040205080304" pitchFamily="49" charset="-128"/>
              </a:rPr>
              <a:t>歌スタート</a:t>
            </a:r>
            <a:endParaRPr lang="ko-KR" altLang="en-US" sz="1200" b="1" dirty="0">
              <a:solidFill>
                <a:schemeClr val="tx1"/>
              </a:solidFill>
              <a:latin typeface="MS Mincho" panose="02020609040205080304" pitchFamily="49" charset="-128"/>
            </a:endParaRPr>
          </a:p>
        </p:txBody>
      </p:sp>
    </p:spTree>
    <p:extLst>
      <p:ext uri="{BB962C8B-B14F-4D97-AF65-F5344CB8AC3E}">
        <p14:creationId xmlns:p14="http://schemas.microsoft.com/office/powerpoint/2010/main" val="3429779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プロジェクト簡略紹介</a:t>
            </a:r>
            <a:endParaRPr lang="en-US" altLang="ja-JP" b="1" dirty="0" smtClean="0">
              <a:latin typeface="MS Mincho" panose="02020609040205080304" pitchFamily="49" charset="-128"/>
              <a:ea typeface="MS Mincho" panose="02020609040205080304" pitchFamily="49" charset="-128"/>
            </a:endParaRPr>
          </a:p>
        </p:txBody>
      </p:sp>
      <p:sp>
        <p:nvSpPr>
          <p:cNvPr id="5" name="Content Placeholder 4"/>
          <p:cNvSpPr>
            <a:spLocks noGrp="1"/>
          </p:cNvSpPr>
          <p:nvPr>
            <p:ph idx="10"/>
          </p:nvPr>
        </p:nvSpPr>
        <p:spPr>
          <a:xfrm>
            <a:off x="405880" y="1664245"/>
            <a:ext cx="8496944" cy="2203649"/>
          </a:xfrm>
        </p:spPr>
        <p:txBody>
          <a:bodyPr/>
          <a:lstStyle/>
          <a:p>
            <a:pPr marL="285750" indent="-285750">
              <a:buFont typeface="Wingdings" panose="05000000000000000000" pitchFamily="2" charset="2"/>
              <a:buChar char="v"/>
            </a:pPr>
            <a:r>
              <a:rPr lang="ja-JP" altLang="en-US" dirty="0" smtClean="0">
                <a:latin typeface="MS Mincho" panose="02020609040205080304" pitchFamily="49" charset="-128"/>
              </a:rPr>
              <a:t>プロジェクト目的　：　</a:t>
            </a:r>
            <a:r>
              <a:rPr lang="en-US" altLang="ja-JP" dirty="0" smtClean="0">
                <a:latin typeface="MS Mincho" panose="02020609040205080304" pitchFamily="49" charset="-128"/>
              </a:rPr>
              <a:t>Starbucks Siren Order</a:t>
            </a:r>
            <a:r>
              <a:rPr lang="ja-JP" altLang="en-US" dirty="0" smtClean="0">
                <a:latin typeface="MS Mincho" panose="02020609040205080304" pitchFamily="49" charset="-128"/>
              </a:rPr>
              <a:t>をベンチマークして</a:t>
            </a:r>
            <a:r>
              <a:rPr lang="en-US" altLang="ja-JP" dirty="0" smtClean="0">
                <a:latin typeface="MS Mincho" panose="02020609040205080304" pitchFamily="49" charset="-128"/>
              </a:rPr>
              <a:t>Starbucks</a:t>
            </a:r>
            <a:r>
              <a:rPr lang="ja-JP" altLang="en-US" dirty="0" smtClean="0">
                <a:latin typeface="MS Mincho" panose="02020609040205080304" pitchFamily="49" charset="-128"/>
              </a:rPr>
              <a:t>だけではなくほかの店への</a:t>
            </a:r>
            <a:r>
              <a:rPr lang="en-US" altLang="ja-JP" dirty="0" smtClean="0">
                <a:latin typeface="MS Mincho" panose="02020609040205080304" pitchFamily="49" charset="-128"/>
              </a:rPr>
              <a:t>		</a:t>
            </a:r>
            <a:r>
              <a:rPr lang="ja-JP" altLang="en-US" dirty="0" smtClean="0">
                <a:latin typeface="MS Mincho" panose="02020609040205080304" pitchFamily="49" charset="-128"/>
              </a:rPr>
              <a:t>拡張ができる。</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開発環境　：　</a:t>
            </a:r>
            <a:r>
              <a:rPr lang="en-US" altLang="ja-JP" dirty="0" smtClean="0">
                <a:latin typeface="MS Mincho" panose="02020609040205080304" pitchFamily="49" charset="-128"/>
              </a:rPr>
              <a:t>JAVA, JDBC, Oracle 11g, </a:t>
            </a:r>
            <a:r>
              <a:rPr lang="en-US" altLang="ja-JP" dirty="0" err="1" smtClean="0">
                <a:latin typeface="MS Mincho" panose="02020609040205080304" pitchFamily="49" charset="-128"/>
              </a:rPr>
              <a:t>css</a:t>
            </a:r>
            <a:r>
              <a:rPr lang="en-US" altLang="ja-JP" dirty="0" smtClean="0">
                <a:latin typeface="MS Mincho" panose="02020609040205080304" pitchFamily="49" charset="-128"/>
              </a:rPr>
              <a:t>/html, Bootstrap, </a:t>
            </a:r>
            <a:r>
              <a:rPr lang="en-US" altLang="ja-JP" dirty="0" err="1" smtClean="0">
                <a:latin typeface="MS Mincho" panose="02020609040205080304" pitchFamily="49" charset="-128"/>
              </a:rPr>
              <a:t>Javascript</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重要技能　：　会員管理、掲示板管理、注文管理、管理者と一般会員との判別</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目的選定理由　：　</a:t>
            </a:r>
            <a:r>
              <a:rPr lang="ja-JP" altLang="en-US" dirty="0">
                <a:latin typeface="MS Mincho" panose="02020609040205080304" pitchFamily="49" charset="-128"/>
              </a:rPr>
              <a:t>研修</a:t>
            </a:r>
            <a:r>
              <a:rPr lang="ja-JP" altLang="en-US" dirty="0" smtClean="0">
                <a:latin typeface="MS Mincho" panose="02020609040205080304" pitchFamily="49" charset="-128"/>
              </a:rPr>
              <a:t>のウェブプ</a:t>
            </a:r>
            <a:r>
              <a:rPr lang="ja-JP" altLang="en-US" dirty="0">
                <a:latin typeface="MS Mincho" panose="02020609040205080304" pitchFamily="49" charset="-128"/>
              </a:rPr>
              <a:t>ロジェクト</a:t>
            </a:r>
            <a:endParaRPr lang="en-US" altLang="ja-JP" dirty="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プ</a:t>
            </a:r>
            <a:r>
              <a:rPr lang="ja-JP" altLang="en-US" dirty="0">
                <a:latin typeface="MS Mincho" panose="02020609040205080304" pitchFamily="49" charset="-128"/>
              </a:rPr>
              <a:t>ロジェク</a:t>
            </a:r>
            <a:r>
              <a:rPr lang="ja-JP" altLang="en-US" dirty="0" smtClean="0">
                <a:latin typeface="MS Mincho" panose="02020609040205080304" pitchFamily="49" charset="-128"/>
              </a:rPr>
              <a:t>ト</a:t>
            </a:r>
            <a:r>
              <a:rPr lang="ja-JP" altLang="en-US" dirty="0">
                <a:latin typeface="MS Mincho" panose="02020609040205080304" pitchFamily="49" charset="-128"/>
              </a:rPr>
              <a:t>期</a:t>
            </a:r>
            <a:r>
              <a:rPr lang="ja-JP" altLang="en-US" dirty="0" smtClean="0">
                <a:latin typeface="MS Mincho" panose="02020609040205080304" pitchFamily="49" charset="-128"/>
              </a:rPr>
              <a:t>間　</a:t>
            </a:r>
            <a:r>
              <a:rPr lang="en-US" altLang="ja-JP" dirty="0" smtClean="0">
                <a:latin typeface="MS Mincho" panose="02020609040205080304" pitchFamily="49" charset="-128"/>
              </a:rPr>
              <a:t>:</a:t>
            </a:r>
            <a:r>
              <a:rPr lang="ja-JP" altLang="en-US" dirty="0" smtClean="0">
                <a:latin typeface="MS Mincho" panose="02020609040205080304" pitchFamily="49" charset="-128"/>
              </a:rPr>
              <a:t>　</a:t>
            </a:r>
            <a:r>
              <a:rPr lang="en-US" altLang="ja-JP" dirty="0" smtClean="0">
                <a:latin typeface="MS Mincho" panose="02020609040205080304" pitchFamily="49" charset="-128"/>
              </a:rPr>
              <a:t>2017.7.17</a:t>
            </a:r>
            <a:r>
              <a:rPr lang="ja-JP" altLang="en-US" dirty="0" smtClean="0">
                <a:latin typeface="MS Mincho" panose="02020609040205080304" pitchFamily="49" charset="-128"/>
              </a:rPr>
              <a:t>～</a:t>
            </a:r>
            <a:endParaRPr lang="en-US" altLang="ja-JP" dirty="0">
              <a:latin typeface="MS Mincho" panose="02020609040205080304" pitchFamily="49" charset="-128"/>
            </a:endParaRPr>
          </a:p>
          <a:p>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p:txBody>
      </p:sp>
      <p:sp>
        <p:nvSpPr>
          <p:cNvPr id="6" name="Title 2"/>
          <p:cNvSpPr>
            <a:spLocks noGrp="1"/>
          </p:cNvSpPr>
          <p:nvPr>
            <p:ph type="title"/>
          </p:nvPr>
        </p:nvSpPr>
        <p:spPr>
          <a:xfrm>
            <a:off x="0" y="0"/>
            <a:ext cx="9144000" cy="884466"/>
          </a:xfrm>
        </p:spPr>
        <p:txBody>
          <a:bodyPr/>
          <a:lstStyle/>
          <a:p>
            <a:r>
              <a:rPr lang="ja-JP" altLang="en-US" sz="2800" dirty="0">
                <a:latin typeface="MS Mincho" panose="02020609040205080304" pitchFamily="49" charset="-128"/>
                <a:ea typeface="MS Mincho" panose="02020609040205080304" pitchFamily="49" charset="-128"/>
              </a:rPr>
              <a:t>４</a:t>
            </a:r>
            <a:r>
              <a:rPr lang="ja-JP" altLang="en-US" sz="2800" dirty="0" smtClean="0">
                <a:latin typeface="MS Mincho" panose="02020609040205080304" pitchFamily="49" charset="-128"/>
                <a:ea typeface="MS Mincho" panose="02020609040205080304" pitchFamily="49" charset="-128"/>
              </a:rPr>
              <a:t>．</a:t>
            </a:r>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a:t>
            </a:r>
            <a:r>
              <a:rPr lang="ja-JP" altLang="en-US" sz="2800" dirty="0" smtClean="0">
                <a:latin typeface="MS Mincho" panose="02020609040205080304" pitchFamily="49" charset="-128"/>
                <a:ea typeface="MS Mincho" panose="02020609040205080304" pitchFamily="49" charset="-128"/>
              </a:rPr>
              <a:t>ト</a:t>
            </a:r>
            <a:r>
              <a:rPr lang="ja-JP" altLang="en-US" sz="2800" u="sng" dirty="0" smtClean="0">
                <a:latin typeface="MS Mincho" panose="02020609040205080304" pitchFamily="49" charset="-128"/>
                <a:ea typeface="MS Mincho" panose="02020609040205080304" pitchFamily="49" charset="-128"/>
              </a:rPr>
              <a:t>（進行中）</a:t>
            </a:r>
            <a:endParaRPr lang="en-US" altLang="ja-JP" sz="2800" u="sng"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004332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540457"/>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ト全体フローチャート</a:t>
            </a:r>
            <a:endParaRPr lang="en-US" b="1" dirty="0">
              <a:latin typeface="MS Mincho" panose="02020609040205080304" pitchFamily="49" charset="-128"/>
              <a:ea typeface="MS Mincho" panose="02020609040205080304" pitchFamily="49" charset="-128"/>
            </a:endParaRPr>
          </a:p>
        </p:txBody>
      </p:sp>
      <p:grpSp>
        <p:nvGrpSpPr>
          <p:cNvPr id="146" name="그룹 145"/>
          <p:cNvGrpSpPr/>
          <p:nvPr/>
        </p:nvGrpSpPr>
        <p:grpSpPr>
          <a:xfrm>
            <a:off x="1691680" y="1013148"/>
            <a:ext cx="7272808" cy="4006874"/>
            <a:chOff x="1691680" y="1013148"/>
            <a:chExt cx="7272808" cy="4006874"/>
          </a:xfrm>
        </p:grpSpPr>
        <p:sp>
          <p:nvSpPr>
            <p:cNvPr id="147" name="직사각형 146"/>
            <p:cNvSpPr/>
            <p:nvPr/>
          </p:nvSpPr>
          <p:spPr>
            <a:xfrm>
              <a:off x="1691680" y="1013148"/>
              <a:ext cx="7272808" cy="40068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MVC</a:t>
              </a:r>
              <a:r>
                <a:rPr lang="ja-JP" altLang="en-US" dirty="0" smtClean="0">
                  <a:solidFill>
                    <a:schemeClr val="tx1"/>
                  </a:solidFill>
                </a:rPr>
                <a:t>パ</a:t>
              </a:r>
              <a:r>
                <a:rPr lang="ja-JP" altLang="en-US" dirty="0" smtClean="0">
                  <a:solidFill>
                    <a:schemeClr val="tx1"/>
                  </a:solidFill>
                </a:rPr>
                <a:t>ターン</a:t>
              </a:r>
              <a:endParaRPr lang="ko-KR" altLang="en-US" dirty="0">
                <a:solidFill>
                  <a:schemeClr val="tx1"/>
                </a:solidFill>
              </a:endParaRPr>
            </a:p>
          </p:txBody>
        </p:sp>
        <p:sp>
          <p:nvSpPr>
            <p:cNvPr id="148" name="직사각형 147"/>
            <p:cNvSpPr/>
            <p:nvPr/>
          </p:nvSpPr>
          <p:spPr>
            <a:xfrm>
              <a:off x="1986605" y="1547457"/>
              <a:ext cx="158417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Model</a:t>
              </a:r>
              <a:endParaRPr lang="ko-KR" altLang="en-US" dirty="0">
                <a:solidFill>
                  <a:schemeClr val="tx1"/>
                </a:solidFill>
              </a:endParaRPr>
            </a:p>
          </p:txBody>
        </p:sp>
        <p:sp>
          <p:nvSpPr>
            <p:cNvPr id="149" name="직사각형 148"/>
            <p:cNvSpPr/>
            <p:nvPr/>
          </p:nvSpPr>
          <p:spPr>
            <a:xfrm>
              <a:off x="3785838" y="1541562"/>
              <a:ext cx="218246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View</a:t>
              </a:r>
              <a:endParaRPr lang="ko-KR" altLang="en-US" dirty="0">
                <a:solidFill>
                  <a:schemeClr val="tx1"/>
                </a:solidFill>
              </a:endParaRPr>
            </a:p>
          </p:txBody>
        </p:sp>
        <p:sp>
          <p:nvSpPr>
            <p:cNvPr id="150" name="직사각형 149"/>
            <p:cNvSpPr/>
            <p:nvPr/>
          </p:nvSpPr>
          <p:spPr>
            <a:xfrm>
              <a:off x="6228184" y="1541562"/>
              <a:ext cx="25202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Controller</a:t>
              </a:r>
              <a:endParaRPr lang="ko-KR" altLang="en-US" dirty="0">
                <a:solidFill>
                  <a:schemeClr val="tx1"/>
                </a:solidFill>
              </a:endParaRPr>
            </a:p>
          </p:txBody>
        </p:sp>
        <p:sp>
          <p:nvSpPr>
            <p:cNvPr id="152" name="TextBox 151"/>
            <p:cNvSpPr txBox="1"/>
            <p:nvPr/>
          </p:nvSpPr>
          <p:spPr>
            <a:xfrm>
              <a:off x="1894399" y="2174835"/>
              <a:ext cx="1584176" cy="276999"/>
            </a:xfrm>
            <a:prstGeom prst="rect">
              <a:avLst/>
            </a:prstGeom>
            <a:noFill/>
          </p:spPr>
          <p:txBody>
            <a:bodyPr wrap="square" rtlCol="0">
              <a:spAutoFit/>
            </a:bodyPr>
            <a:lstStyle/>
            <a:p>
              <a:pPr algn="ctr"/>
              <a:r>
                <a:rPr lang="en-US" altLang="ko-KR" sz="1200" dirty="0" smtClean="0"/>
                <a:t>Member</a:t>
              </a:r>
              <a:endParaRPr lang="ko-KR" altLang="en-US" sz="1200" dirty="0"/>
            </a:p>
          </p:txBody>
        </p:sp>
        <p:sp>
          <p:nvSpPr>
            <p:cNvPr id="164" name="TextBox 163"/>
            <p:cNvSpPr txBox="1"/>
            <p:nvPr/>
          </p:nvSpPr>
          <p:spPr>
            <a:xfrm>
              <a:off x="1894399" y="3546127"/>
              <a:ext cx="1584176" cy="276999"/>
            </a:xfrm>
            <a:prstGeom prst="rect">
              <a:avLst/>
            </a:prstGeom>
            <a:noFill/>
          </p:spPr>
          <p:txBody>
            <a:bodyPr wrap="square" rtlCol="0">
              <a:spAutoFit/>
            </a:bodyPr>
            <a:lstStyle/>
            <a:p>
              <a:pPr algn="ctr"/>
              <a:r>
                <a:rPr lang="en-US" altLang="ko-KR" sz="1200" dirty="0" smtClean="0"/>
                <a:t>Order</a:t>
              </a:r>
              <a:endParaRPr lang="ko-KR" altLang="en-US" sz="1200" dirty="0"/>
            </a:p>
          </p:txBody>
        </p:sp>
        <p:sp>
          <p:nvSpPr>
            <p:cNvPr id="165" name="TextBox 164"/>
            <p:cNvSpPr txBox="1"/>
            <p:nvPr/>
          </p:nvSpPr>
          <p:spPr>
            <a:xfrm>
              <a:off x="1894399" y="3964651"/>
              <a:ext cx="1584176" cy="276999"/>
            </a:xfrm>
            <a:prstGeom prst="rect">
              <a:avLst/>
            </a:prstGeom>
            <a:noFill/>
          </p:spPr>
          <p:txBody>
            <a:bodyPr wrap="square" rtlCol="0">
              <a:spAutoFit/>
            </a:bodyPr>
            <a:lstStyle/>
            <a:p>
              <a:pPr algn="ctr"/>
              <a:r>
                <a:rPr lang="en-US" altLang="ko-KR" sz="1200" dirty="0" smtClean="0"/>
                <a:t>Board</a:t>
              </a:r>
              <a:endParaRPr lang="ko-KR" altLang="en-US" sz="1200" dirty="0"/>
            </a:p>
          </p:txBody>
        </p:sp>
        <p:sp>
          <p:nvSpPr>
            <p:cNvPr id="166" name="TextBox 165"/>
            <p:cNvSpPr txBox="1"/>
            <p:nvPr/>
          </p:nvSpPr>
          <p:spPr>
            <a:xfrm>
              <a:off x="1894399" y="2989103"/>
              <a:ext cx="1584176" cy="276999"/>
            </a:xfrm>
            <a:prstGeom prst="rect">
              <a:avLst/>
            </a:prstGeom>
            <a:noFill/>
          </p:spPr>
          <p:txBody>
            <a:bodyPr wrap="square" rtlCol="0">
              <a:spAutoFit/>
            </a:bodyPr>
            <a:lstStyle/>
            <a:p>
              <a:pPr algn="ctr"/>
              <a:r>
                <a:rPr lang="en-US" altLang="ko-KR" sz="1200" dirty="0" err="1" smtClean="0"/>
                <a:t>CafeMenu</a:t>
              </a:r>
              <a:endParaRPr lang="ko-KR" altLang="en-US" sz="1200" dirty="0"/>
            </a:p>
          </p:txBody>
        </p:sp>
      </p:grpSp>
      <p:sp>
        <p:nvSpPr>
          <p:cNvPr id="167" name="직사각형 166"/>
          <p:cNvSpPr/>
          <p:nvPr/>
        </p:nvSpPr>
        <p:spPr>
          <a:xfrm>
            <a:off x="4503147" y="2017968"/>
            <a:ext cx="792088"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login.jsp</a:t>
            </a:r>
            <a:endParaRPr lang="ko-KR" altLang="en-US" sz="1200" dirty="0" smtClean="0">
              <a:solidFill>
                <a:schemeClr val="tx1"/>
              </a:solidFill>
            </a:endParaRPr>
          </a:p>
        </p:txBody>
      </p:sp>
      <p:sp>
        <p:nvSpPr>
          <p:cNvPr id="168" name="직사각형 167"/>
          <p:cNvSpPr/>
          <p:nvPr/>
        </p:nvSpPr>
        <p:spPr>
          <a:xfrm>
            <a:off x="3713292" y="2017968"/>
            <a:ext cx="721159"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join.jsp</a:t>
            </a:r>
            <a:endParaRPr lang="ko-KR" altLang="en-US" sz="1200" dirty="0" smtClean="0">
              <a:solidFill>
                <a:schemeClr val="tx1"/>
              </a:solidFill>
            </a:endParaRPr>
          </a:p>
        </p:txBody>
      </p:sp>
      <p:sp>
        <p:nvSpPr>
          <p:cNvPr id="169" name="직사각형 168"/>
          <p:cNvSpPr/>
          <p:nvPr/>
        </p:nvSpPr>
        <p:spPr>
          <a:xfrm>
            <a:off x="3670608" y="2302289"/>
            <a:ext cx="1082690"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idCheck.jsp</a:t>
            </a:r>
            <a:endParaRPr lang="ko-KR" altLang="en-US" sz="1200" dirty="0" smtClean="0">
              <a:solidFill>
                <a:schemeClr val="tx1"/>
              </a:solidFill>
            </a:endParaRPr>
          </a:p>
        </p:txBody>
      </p:sp>
      <p:sp>
        <p:nvSpPr>
          <p:cNvPr id="170" name="직사각형 169"/>
          <p:cNvSpPr/>
          <p:nvPr/>
        </p:nvSpPr>
        <p:spPr>
          <a:xfrm>
            <a:off x="3670608" y="2562458"/>
            <a:ext cx="1587825"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memberUpdate.jsp</a:t>
            </a:r>
            <a:endParaRPr lang="ko-KR" altLang="en-US" sz="1200" dirty="0" smtClean="0">
              <a:solidFill>
                <a:schemeClr val="tx1"/>
              </a:solidFill>
            </a:endParaRPr>
          </a:p>
        </p:txBody>
      </p:sp>
      <p:sp>
        <p:nvSpPr>
          <p:cNvPr id="171" name="직사각형 170"/>
          <p:cNvSpPr/>
          <p:nvPr/>
        </p:nvSpPr>
        <p:spPr>
          <a:xfrm>
            <a:off x="3673996" y="2911295"/>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menuList.jsp</a:t>
            </a:r>
            <a:endParaRPr lang="ko-KR" altLang="en-US" sz="1200" dirty="0" smtClean="0">
              <a:solidFill>
                <a:schemeClr val="tx1"/>
              </a:solidFill>
            </a:endParaRPr>
          </a:p>
        </p:txBody>
      </p:sp>
      <p:sp>
        <p:nvSpPr>
          <p:cNvPr id="172" name="직사각형 171"/>
          <p:cNvSpPr/>
          <p:nvPr/>
        </p:nvSpPr>
        <p:spPr>
          <a:xfrm>
            <a:off x="3673998" y="3142632"/>
            <a:ext cx="1587825"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showOneMenu.jsp</a:t>
            </a:r>
            <a:endParaRPr lang="ko-KR" altLang="en-US" sz="1200" dirty="0" smtClean="0">
              <a:solidFill>
                <a:schemeClr val="tx1"/>
              </a:solidFill>
            </a:endParaRPr>
          </a:p>
        </p:txBody>
      </p:sp>
      <p:sp>
        <p:nvSpPr>
          <p:cNvPr id="173" name="직사각형 172"/>
          <p:cNvSpPr/>
          <p:nvPr/>
        </p:nvSpPr>
        <p:spPr>
          <a:xfrm>
            <a:off x="3734644" y="3515209"/>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orderList.jsp</a:t>
            </a:r>
            <a:endParaRPr lang="ko-KR" altLang="en-US" sz="1200" dirty="0" smtClean="0">
              <a:solidFill>
                <a:schemeClr val="tx1"/>
              </a:solidFill>
            </a:endParaRPr>
          </a:p>
        </p:txBody>
      </p:sp>
      <p:sp>
        <p:nvSpPr>
          <p:cNvPr id="174" name="직사각형 173"/>
          <p:cNvSpPr/>
          <p:nvPr/>
        </p:nvSpPr>
        <p:spPr>
          <a:xfrm>
            <a:off x="3631435" y="4258383"/>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listForm.jsp</a:t>
            </a:r>
            <a:endParaRPr lang="ko-KR" altLang="en-US" sz="1200" dirty="0" smtClean="0">
              <a:solidFill>
                <a:schemeClr val="tx1"/>
              </a:solidFill>
            </a:endParaRPr>
          </a:p>
        </p:txBody>
      </p:sp>
      <p:sp>
        <p:nvSpPr>
          <p:cNvPr id="175" name="직사각형 174"/>
          <p:cNvSpPr/>
          <p:nvPr/>
        </p:nvSpPr>
        <p:spPr>
          <a:xfrm>
            <a:off x="4787256" y="4246988"/>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viewForm.jsp</a:t>
            </a:r>
            <a:endParaRPr lang="ko-KR" altLang="en-US" sz="1200" dirty="0" smtClean="0">
              <a:solidFill>
                <a:schemeClr val="tx1"/>
              </a:solidFill>
            </a:endParaRPr>
          </a:p>
        </p:txBody>
      </p:sp>
      <p:sp>
        <p:nvSpPr>
          <p:cNvPr id="176" name="직사각형 175"/>
          <p:cNvSpPr/>
          <p:nvPr/>
        </p:nvSpPr>
        <p:spPr>
          <a:xfrm>
            <a:off x="4722094" y="3842731"/>
            <a:ext cx="130424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UpdateForm.jsp</a:t>
            </a:r>
            <a:endParaRPr lang="ko-KR" altLang="en-US" sz="1200" dirty="0" smtClean="0">
              <a:solidFill>
                <a:schemeClr val="tx1"/>
              </a:solidFill>
            </a:endParaRPr>
          </a:p>
        </p:txBody>
      </p:sp>
      <p:sp>
        <p:nvSpPr>
          <p:cNvPr id="177" name="직사각형 176"/>
          <p:cNvSpPr/>
          <p:nvPr/>
        </p:nvSpPr>
        <p:spPr>
          <a:xfrm>
            <a:off x="3662988" y="3832909"/>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writeform.jsp</a:t>
            </a:r>
            <a:endParaRPr lang="ko-KR" altLang="en-US" sz="1200" dirty="0" smtClean="0">
              <a:solidFill>
                <a:schemeClr val="tx1"/>
              </a:solidFill>
            </a:endParaRPr>
          </a:p>
        </p:txBody>
      </p:sp>
      <p:sp>
        <p:nvSpPr>
          <p:cNvPr id="178" name="직사각형 177"/>
          <p:cNvSpPr/>
          <p:nvPr/>
        </p:nvSpPr>
        <p:spPr>
          <a:xfrm>
            <a:off x="3662988" y="4481518"/>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updatePro.jsp</a:t>
            </a:r>
            <a:endParaRPr lang="ko-KR" altLang="en-US" sz="1200" dirty="0" smtClean="0">
              <a:solidFill>
                <a:schemeClr val="tx1"/>
              </a:solidFill>
            </a:endParaRPr>
          </a:p>
        </p:txBody>
      </p:sp>
      <p:sp>
        <p:nvSpPr>
          <p:cNvPr id="179" name="직사각형 178"/>
          <p:cNvSpPr/>
          <p:nvPr/>
        </p:nvSpPr>
        <p:spPr>
          <a:xfrm>
            <a:off x="4745678" y="4501043"/>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writePro.jsp</a:t>
            </a:r>
            <a:endParaRPr lang="ko-KR" altLang="en-US" sz="1200" dirty="0" smtClean="0">
              <a:solidFill>
                <a:schemeClr val="tx1"/>
              </a:solidFill>
            </a:endParaRPr>
          </a:p>
        </p:txBody>
      </p:sp>
      <p:sp>
        <p:nvSpPr>
          <p:cNvPr id="180" name="직사각형 179"/>
          <p:cNvSpPr/>
          <p:nvPr/>
        </p:nvSpPr>
        <p:spPr>
          <a:xfrm>
            <a:off x="3662988" y="4719093"/>
            <a:ext cx="1142424"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DeletePro.jsp</a:t>
            </a:r>
            <a:endParaRPr lang="ko-KR" altLang="en-US" sz="1200" dirty="0" smtClean="0">
              <a:solidFill>
                <a:schemeClr val="tx1"/>
              </a:solidFill>
            </a:endParaRPr>
          </a:p>
        </p:txBody>
      </p:sp>
      <p:sp>
        <p:nvSpPr>
          <p:cNvPr id="181" name="직사각형 180"/>
          <p:cNvSpPr/>
          <p:nvPr/>
        </p:nvSpPr>
        <p:spPr>
          <a:xfrm>
            <a:off x="3631435" y="4045646"/>
            <a:ext cx="1619378" cy="2253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questionAnswer.jsp</a:t>
            </a:r>
            <a:endParaRPr lang="ko-KR" altLang="en-US" sz="1200" dirty="0" smtClean="0">
              <a:solidFill>
                <a:schemeClr val="tx1"/>
              </a:solidFill>
            </a:endParaRPr>
          </a:p>
        </p:txBody>
      </p:sp>
      <p:sp>
        <p:nvSpPr>
          <p:cNvPr id="2" name="직사각형 1"/>
          <p:cNvSpPr/>
          <p:nvPr/>
        </p:nvSpPr>
        <p:spPr>
          <a:xfrm>
            <a:off x="3662988" y="3823126"/>
            <a:ext cx="2363350" cy="112128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p:cNvSpPr/>
          <p:nvPr/>
        </p:nvSpPr>
        <p:spPr>
          <a:xfrm>
            <a:off x="3662988" y="3450549"/>
            <a:ext cx="2363350" cy="37372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p:cNvSpPr/>
          <p:nvPr/>
        </p:nvSpPr>
        <p:spPr>
          <a:xfrm>
            <a:off x="3662988" y="2883615"/>
            <a:ext cx="2363350" cy="57266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직사각형 185"/>
          <p:cNvSpPr/>
          <p:nvPr/>
        </p:nvSpPr>
        <p:spPr>
          <a:xfrm>
            <a:off x="3662988" y="2034933"/>
            <a:ext cx="2363350" cy="84249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직사각형 191"/>
          <p:cNvSpPr/>
          <p:nvPr/>
        </p:nvSpPr>
        <p:spPr>
          <a:xfrm>
            <a:off x="1894399" y="3823126"/>
            <a:ext cx="1768588" cy="112128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직사각형 192"/>
          <p:cNvSpPr/>
          <p:nvPr/>
        </p:nvSpPr>
        <p:spPr>
          <a:xfrm>
            <a:off x="1894399" y="3450549"/>
            <a:ext cx="1768588" cy="37372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직사각형 193"/>
          <p:cNvSpPr/>
          <p:nvPr/>
        </p:nvSpPr>
        <p:spPr>
          <a:xfrm>
            <a:off x="1894399" y="2883615"/>
            <a:ext cx="1768588" cy="57266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5" name="직사각형 194"/>
          <p:cNvSpPr/>
          <p:nvPr/>
        </p:nvSpPr>
        <p:spPr>
          <a:xfrm>
            <a:off x="1894399" y="2034933"/>
            <a:ext cx="1768588" cy="84249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직사각형 206"/>
          <p:cNvSpPr/>
          <p:nvPr/>
        </p:nvSpPr>
        <p:spPr>
          <a:xfrm>
            <a:off x="6024422" y="3823126"/>
            <a:ext cx="2868058" cy="1121283"/>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직사각형 207"/>
          <p:cNvSpPr/>
          <p:nvPr/>
        </p:nvSpPr>
        <p:spPr>
          <a:xfrm>
            <a:off x="6024422" y="3450549"/>
            <a:ext cx="2868058" cy="373726"/>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p:cNvSpPr/>
          <p:nvPr/>
        </p:nvSpPr>
        <p:spPr>
          <a:xfrm>
            <a:off x="6024422" y="2883615"/>
            <a:ext cx="2868058" cy="57266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p:cNvSpPr/>
          <p:nvPr/>
        </p:nvSpPr>
        <p:spPr>
          <a:xfrm>
            <a:off x="6024422" y="2034933"/>
            <a:ext cx="2868058" cy="842499"/>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p:cNvSpPr/>
          <p:nvPr/>
        </p:nvSpPr>
        <p:spPr>
          <a:xfrm>
            <a:off x="5774271" y="2010872"/>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LoginServlet</a:t>
            </a:r>
            <a:endParaRPr lang="ko-KR" altLang="en-US" sz="1200" dirty="0" smtClean="0">
              <a:solidFill>
                <a:schemeClr val="tx1"/>
              </a:solidFill>
            </a:endParaRPr>
          </a:p>
        </p:txBody>
      </p:sp>
      <p:sp>
        <p:nvSpPr>
          <p:cNvPr id="212" name="직사각형 211"/>
          <p:cNvSpPr/>
          <p:nvPr/>
        </p:nvSpPr>
        <p:spPr>
          <a:xfrm>
            <a:off x="6942265" y="2252889"/>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JoinServlet</a:t>
            </a:r>
            <a:endParaRPr lang="ko-KR" altLang="en-US" sz="1200" dirty="0" smtClean="0">
              <a:solidFill>
                <a:schemeClr val="tx1"/>
              </a:solidFill>
            </a:endParaRPr>
          </a:p>
        </p:txBody>
      </p:sp>
      <p:sp>
        <p:nvSpPr>
          <p:cNvPr id="213" name="직사각형 212"/>
          <p:cNvSpPr/>
          <p:nvPr/>
        </p:nvSpPr>
        <p:spPr>
          <a:xfrm>
            <a:off x="5706424" y="2276950"/>
            <a:ext cx="1890464"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IdCheckServlet</a:t>
            </a:r>
            <a:endParaRPr lang="ko-KR" altLang="en-US" sz="1200" dirty="0" smtClean="0">
              <a:solidFill>
                <a:schemeClr val="tx1"/>
              </a:solidFill>
            </a:endParaRPr>
          </a:p>
        </p:txBody>
      </p:sp>
      <p:sp>
        <p:nvSpPr>
          <p:cNvPr id="214" name="직사각형 213"/>
          <p:cNvSpPr/>
          <p:nvPr/>
        </p:nvSpPr>
        <p:spPr>
          <a:xfrm>
            <a:off x="5634295" y="2558428"/>
            <a:ext cx="2516112"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MemberUpdateServlet</a:t>
            </a:r>
            <a:endParaRPr lang="ko-KR" altLang="en-US" sz="1200" dirty="0" smtClean="0">
              <a:solidFill>
                <a:schemeClr val="tx1"/>
              </a:solidFill>
            </a:endParaRPr>
          </a:p>
        </p:txBody>
      </p:sp>
      <p:sp>
        <p:nvSpPr>
          <p:cNvPr id="215" name="직사각형 214"/>
          <p:cNvSpPr/>
          <p:nvPr/>
        </p:nvSpPr>
        <p:spPr>
          <a:xfrm>
            <a:off x="6642156" y="2026347"/>
            <a:ext cx="2461908"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100" dirty="0" err="1" smtClean="0">
                <a:solidFill>
                  <a:schemeClr val="tx1"/>
                </a:solidFill>
              </a:rPr>
              <a:t>MemberDeleteServlet</a:t>
            </a:r>
            <a:endParaRPr lang="ko-KR" altLang="en-US" sz="1100" dirty="0" smtClean="0">
              <a:solidFill>
                <a:schemeClr val="tx1"/>
              </a:solidFill>
            </a:endParaRPr>
          </a:p>
        </p:txBody>
      </p:sp>
      <p:sp>
        <p:nvSpPr>
          <p:cNvPr id="216" name="직사각형 215"/>
          <p:cNvSpPr/>
          <p:nvPr/>
        </p:nvSpPr>
        <p:spPr>
          <a:xfrm>
            <a:off x="5550388" y="3093587"/>
            <a:ext cx="2348360"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MenuListServlet</a:t>
            </a:r>
            <a:endParaRPr lang="ko-KR" altLang="en-US" sz="1200" dirty="0" smtClean="0">
              <a:solidFill>
                <a:schemeClr val="tx1"/>
              </a:solidFill>
            </a:endParaRPr>
          </a:p>
        </p:txBody>
      </p:sp>
      <p:sp>
        <p:nvSpPr>
          <p:cNvPr id="217" name="직사각형 216"/>
          <p:cNvSpPr/>
          <p:nvPr/>
        </p:nvSpPr>
        <p:spPr>
          <a:xfrm>
            <a:off x="5610107" y="2853302"/>
            <a:ext cx="2348360"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MenuDetailServlet</a:t>
            </a:r>
            <a:endParaRPr lang="ko-KR" altLang="en-US" sz="1200" dirty="0" smtClean="0">
              <a:solidFill>
                <a:schemeClr val="tx1"/>
              </a:solidFill>
            </a:endParaRPr>
          </a:p>
        </p:txBody>
      </p:sp>
      <p:sp>
        <p:nvSpPr>
          <p:cNvPr id="218" name="직사각형 217"/>
          <p:cNvSpPr/>
          <p:nvPr/>
        </p:nvSpPr>
        <p:spPr>
          <a:xfrm>
            <a:off x="6958435" y="3087591"/>
            <a:ext cx="2348360"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MenuModifyServlet</a:t>
            </a:r>
            <a:endParaRPr lang="ko-KR" altLang="en-US" sz="1200" dirty="0" smtClean="0">
              <a:solidFill>
                <a:schemeClr val="tx1"/>
              </a:solidFill>
            </a:endParaRPr>
          </a:p>
        </p:txBody>
      </p:sp>
      <p:sp>
        <p:nvSpPr>
          <p:cNvPr id="219" name="직사각형 218"/>
          <p:cNvSpPr/>
          <p:nvPr/>
        </p:nvSpPr>
        <p:spPr>
          <a:xfrm>
            <a:off x="6997044" y="2861698"/>
            <a:ext cx="2348360"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smtClean="0">
                <a:solidFill>
                  <a:schemeClr val="tx1"/>
                </a:solidFill>
              </a:rPr>
              <a:t>MenuDeleteServlet</a:t>
            </a:r>
            <a:endParaRPr lang="ko-KR" altLang="en-US" sz="1200" dirty="0" smtClean="0">
              <a:solidFill>
                <a:schemeClr val="tx1"/>
              </a:solidFill>
            </a:endParaRPr>
          </a:p>
        </p:txBody>
      </p:sp>
      <p:sp>
        <p:nvSpPr>
          <p:cNvPr id="220" name="직사각형 219"/>
          <p:cNvSpPr/>
          <p:nvPr/>
        </p:nvSpPr>
        <p:spPr>
          <a:xfrm>
            <a:off x="7290302" y="3564385"/>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50" dirty="0" err="1" smtClean="0">
                <a:solidFill>
                  <a:schemeClr val="tx1"/>
                </a:solidFill>
              </a:rPr>
              <a:t>OrderListServlet</a:t>
            </a:r>
            <a:endParaRPr lang="ko-KR" altLang="en-US" sz="1050" dirty="0" smtClean="0">
              <a:solidFill>
                <a:schemeClr val="tx1"/>
              </a:solidFill>
            </a:endParaRPr>
          </a:p>
        </p:txBody>
      </p:sp>
      <p:sp>
        <p:nvSpPr>
          <p:cNvPr id="221" name="직사각형 220"/>
          <p:cNvSpPr/>
          <p:nvPr/>
        </p:nvSpPr>
        <p:spPr>
          <a:xfrm>
            <a:off x="5904148" y="3544247"/>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50" dirty="0" err="1" smtClean="0">
                <a:solidFill>
                  <a:schemeClr val="tx1"/>
                </a:solidFill>
              </a:rPr>
              <a:t>OrderAddServlet</a:t>
            </a:r>
            <a:endParaRPr lang="ko-KR" altLang="en-US" sz="1050" dirty="0" smtClean="0">
              <a:solidFill>
                <a:schemeClr val="tx1"/>
              </a:solidFill>
            </a:endParaRPr>
          </a:p>
        </p:txBody>
      </p:sp>
      <p:sp>
        <p:nvSpPr>
          <p:cNvPr id="222" name="직사각형 221"/>
          <p:cNvSpPr/>
          <p:nvPr/>
        </p:nvSpPr>
        <p:spPr>
          <a:xfrm>
            <a:off x="5884846" y="3354405"/>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dirty="0" err="1" smtClean="0">
                <a:solidFill>
                  <a:schemeClr val="tx1"/>
                </a:solidFill>
              </a:rPr>
              <a:t>OrderDeleteServlet</a:t>
            </a:r>
            <a:endParaRPr lang="ko-KR" altLang="en-US" sz="1000" dirty="0" smtClean="0">
              <a:solidFill>
                <a:schemeClr val="tx1"/>
              </a:solidFill>
            </a:endParaRPr>
          </a:p>
        </p:txBody>
      </p:sp>
      <p:sp>
        <p:nvSpPr>
          <p:cNvPr id="223" name="직사각형 222"/>
          <p:cNvSpPr/>
          <p:nvPr/>
        </p:nvSpPr>
        <p:spPr>
          <a:xfrm>
            <a:off x="7317305" y="3380853"/>
            <a:ext cx="1584176" cy="3600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000" dirty="0" err="1" smtClean="0">
                <a:solidFill>
                  <a:schemeClr val="tx1"/>
                </a:solidFill>
              </a:rPr>
              <a:t>OrderModifyServlet</a:t>
            </a:r>
            <a:endParaRPr lang="ko-KR" altLang="en-US" sz="1000" dirty="0" smtClean="0">
              <a:solidFill>
                <a:schemeClr val="tx1"/>
              </a:solidFill>
            </a:endParaRPr>
          </a:p>
        </p:txBody>
      </p:sp>
    </p:spTree>
    <p:extLst>
      <p:ext uri="{BB962C8B-B14F-4D97-AF65-F5344CB8AC3E}">
        <p14:creationId xmlns:p14="http://schemas.microsoft.com/office/powerpoint/2010/main" val="416112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619672" y="987574"/>
            <a:ext cx="7488832"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明（データベーススキマー）</a:t>
            </a:r>
            <a:endParaRPr lang="en-US" b="1" dirty="0">
              <a:latin typeface="MS Mincho" panose="02020609040205080304" pitchFamily="49" charset="-128"/>
              <a:ea typeface="MS Mincho" panose="02020609040205080304" pitchFamily="49" charset="-128"/>
            </a:endParaRPr>
          </a:p>
        </p:txBody>
      </p:sp>
      <p:sp>
        <p:nvSpPr>
          <p:cNvPr id="53" name="TextBox 52"/>
          <p:cNvSpPr txBox="1"/>
          <p:nvPr/>
        </p:nvSpPr>
        <p:spPr>
          <a:xfrm>
            <a:off x="2123728" y="1563638"/>
            <a:ext cx="3672408" cy="369332"/>
          </a:xfrm>
          <a:prstGeom prst="rect">
            <a:avLst/>
          </a:prstGeom>
          <a:noFill/>
        </p:spPr>
        <p:txBody>
          <a:bodyPr wrap="square" rtlCol="0">
            <a:spAutoFit/>
          </a:bodyPr>
          <a:lstStyle/>
          <a:p>
            <a:endParaRPr lang="en-US" altLang="ko-KR" dirty="0"/>
          </a:p>
        </p:txBody>
      </p:sp>
      <p:pic>
        <p:nvPicPr>
          <p:cNvPr id="2" name="그림 1"/>
          <p:cNvPicPr>
            <a:picLocks noChangeAspect="1"/>
          </p:cNvPicPr>
          <p:nvPr/>
        </p:nvPicPr>
        <p:blipFill rotWithShape="1">
          <a:blip r:embed="rId3"/>
          <a:srcRect l="17319" t="17289" r="58269" b="60177"/>
          <a:stretch/>
        </p:blipFill>
        <p:spPr>
          <a:xfrm>
            <a:off x="1835696" y="1568976"/>
            <a:ext cx="2520280" cy="1260140"/>
          </a:xfrm>
          <a:prstGeom prst="rect">
            <a:avLst/>
          </a:prstGeom>
        </p:spPr>
      </p:pic>
      <p:pic>
        <p:nvPicPr>
          <p:cNvPr id="4" name="그림 3"/>
          <p:cNvPicPr>
            <a:picLocks noChangeAspect="1"/>
          </p:cNvPicPr>
          <p:nvPr/>
        </p:nvPicPr>
        <p:blipFill rotWithShape="1">
          <a:blip r:embed="rId4"/>
          <a:srcRect l="17319" t="16562" r="68900" b="68899"/>
          <a:stretch/>
        </p:blipFill>
        <p:spPr>
          <a:xfrm>
            <a:off x="5135938" y="1448222"/>
            <a:ext cx="1896459" cy="1083691"/>
          </a:xfrm>
          <a:prstGeom prst="rect">
            <a:avLst/>
          </a:prstGeom>
        </p:spPr>
      </p:pic>
      <p:pic>
        <p:nvPicPr>
          <p:cNvPr id="5" name="그림 4"/>
          <p:cNvPicPr>
            <a:picLocks noChangeAspect="1"/>
          </p:cNvPicPr>
          <p:nvPr/>
        </p:nvPicPr>
        <p:blipFill rotWithShape="1">
          <a:blip r:embed="rId4"/>
          <a:srcRect l="17319" t="32554" r="53544" b="31827"/>
          <a:stretch/>
        </p:blipFill>
        <p:spPr>
          <a:xfrm>
            <a:off x="1817373" y="2951465"/>
            <a:ext cx="2892971" cy="1915616"/>
          </a:xfrm>
          <a:prstGeom prst="rect">
            <a:avLst/>
          </a:prstGeom>
        </p:spPr>
      </p:pic>
      <p:pic>
        <p:nvPicPr>
          <p:cNvPr id="7" name="그림 6"/>
          <p:cNvPicPr>
            <a:picLocks noChangeAspect="1"/>
          </p:cNvPicPr>
          <p:nvPr/>
        </p:nvPicPr>
        <p:blipFill rotWithShape="1">
          <a:blip r:embed="rId5"/>
          <a:srcRect l="17325" t="19627" r="61807" b="60746"/>
          <a:stretch/>
        </p:blipFill>
        <p:spPr>
          <a:xfrm>
            <a:off x="5364088" y="2951465"/>
            <a:ext cx="3048215" cy="1552864"/>
          </a:xfrm>
          <a:prstGeom prst="rect">
            <a:avLst/>
          </a:prstGeom>
        </p:spPr>
      </p:pic>
    </p:spTree>
    <p:extLst>
      <p:ext uri="{BB962C8B-B14F-4D97-AF65-F5344CB8AC3E}">
        <p14:creationId xmlns:p14="http://schemas.microsoft.com/office/powerpoint/2010/main" val="343852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a:t>
            </a:r>
            <a:r>
              <a:rPr lang="en-US" altLang="ja-JP" b="1" dirty="0" err="1" smtClean="0">
                <a:latin typeface="MS Mincho" panose="02020609040205080304" pitchFamily="49" charset="-128"/>
                <a:ea typeface="MS Mincho" panose="02020609040205080304" pitchFamily="49" charset="-128"/>
              </a:rPr>
              <a:t>javascript</a:t>
            </a:r>
            <a:r>
              <a:rPr lang="ja-JP" altLang="en-US" b="1" dirty="0" smtClean="0">
                <a:latin typeface="MS Mincho" panose="02020609040205080304" pitchFamily="49" charset="-128"/>
                <a:ea typeface="MS Mincho" panose="02020609040205080304" pitchFamily="49" charset="-128"/>
              </a:rPr>
              <a:t>）</a:t>
            </a:r>
            <a:endParaRPr lang="en-US" b="1" dirty="0">
              <a:latin typeface="MS Mincho" panose="02020609040205080304" pitchFamily="49" charset="-128"/>
              <a:ea typeface="MS Mincho" panose="02020609040205080304" pitchFamily="49" charset="-128"/>
            </a:endParaRPr>
          </a:p>
        </p:txBody>
      </p:sp>
      <p:sp>
        <p:nvSpPr>
          <p:cNvPr id="53" name="TextBox 52"/>
          <p:cNvSpPr txBox="1"/>
          <p:nvPr/>
        </p:nvSpPr>
        <p:spPr>
          <a:xfrm>
            <a:off x="2123728" y="1563638"/>
            <a:ext cx="3672408" cy="369332"/>
          </a:xfrm>
          <a:prstGeom prst="rect">
            <a:avLst/>
          </a:prstGeom>
          <a:noFill/>
        </p:spPr>
        <p:txBody>
          <a:bodyPr wrap="square" rtlCol="0">
            <a:spAutoFit/>
          </a:bodyPr>
          <a:lstStyle/>
          <a:p>
            <a:endParaRPr lang="en-US" altLang="ko-KR" dirty="0"/>
          </a:p>
        </p:txBody>
      </p:sp>
      <p:pic>
        <p:nvPicPr>
          <p:cNvPr id="2" name="그림 1"/>
          <p:cNvPicPr>
            <a:picLocks noChangeAspect="1"/>
          </p:cNvPicPr>
          <p:nvPr/>
        </p:nvPicPr>
        <p:blipFill rotWithShape="1">
          <a:blip r:embed="rId3"/>
          <a:srcRect l="17319" t="14381" r="28738" b="61631"/>
          <a:stretch/>
        </p:blipFill>
        <p:spPr>
          <a:xfrm>
            <a:off x="1979712" y="1635646"/>
            <a:ext cx="4485173" cy="1080370"/>
          </a:xfrm>
          <a:prstGeom prst="rect">
            <a:avLst/>
          </a:prstGeom>
        </p:spPr>
      </p:pic>
      <p:pic>
        <p:nvPicPr>
          <p:cNvPr id="7" name="그림 6"/>
          <p:cNvPicPr>
            <a:picLocks noChangeAspect="1"/>
          </p:cNvPicPr>
          <p:nvPr/>
        </p:nvPicPr>
        <p:blipFill rotWithShape="1">
          <a:blip r:embed="rId4"/>
          <a:srcRect l="17320" t="10020" r="54330" b="60177"/>
          <a:stretch/>
        </p:blipFill>
        <p:spPr>
          <a:xfrm>
            <a:off x="1979712" y="2903440"/>
            <a:ext cx="2707153" cy="1541574"/>
          </a:xfrm>
          <a:prstGeom prst="rect">
            <a:avLst/>
          </a:prstGeom>
        </p:spPr>
      </p:pic>
    </p:spTree>
    <p:extLst>
      <p:ext uri="{BB962C8B-B14F-4D97-AF65-F5344CB8AC3E}">
        <p14:creationId xmlns:p14="http://schemas.microsoft.com/office/powerpoint/2010/main" val="1508462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a:t>
            </a:r>
            <a:r>
              <a:rPr lang="en-US" altLang="ja-JP" b="1" dirty="0" smtClean="0">
                <a:latin typeface="MS Mincho" panose="02020609040205080304" pitchFamily="49" charset="-128"/>
                <a:ea typeface="MS Mincho" panose="02020609040205080304" pitchFamily="49" charset="-128"/>
              </a:rPr>
              <a:t>JDBC Pool</a:t>
            </a:r>
            <a:r>
              <a:rPr lang="ja-JP" altLang="en-US" b="1" dirty="0" smtClean="0">
                <a:latin typeface="MS Mincho" panose="02020609040205080304" pitchFamily="49" charset="-128"/>
                <a:ea typeface="MS Mincho" panose="02020609040205080304" pitchFamily="49" charset="-128"/>
              </a:rPr>
              <a:t>）</a:t>
            </a:r>
            <a:endParaRPr lang="en-US" b="1" dirty="0">
              <a:latin typeface="MS Mincho" panose="02020609040205080304" pitchFamily="49" charset="-128"/>
              <a:ea typeface="MS Mincho" panose="02020609040205080304" pitchFamily="49" charset="-128"/>
            </a:endParaRPr>
          </a:p>
        </p:txBody>
      </p:sp>
      <p:sp>
        <p:nvSpPr>
          <p:cNvPr id="53" name="TextBox 52"/>
          <p:cNvSpPr txBox="1"/>
          <p:nvPr/>
        </p:nvSpPr>
        <p:spPr>
          <a:xfrm>
            <a:off x="2123728" y="1563638"/>
            <a:ext cx="6624736" cy="369332"/>
          </a:xfrm>
          <a:prstGeom prst="rect">
            <a:avLst/>
          </a:prstGeom>
          <a:noFill/>
        </p:spPr>
        <p:txBody>
          <a:bodyPr wrap="square" rtlCol="0">
            <a:spAutoFit/>
          </a:bodyPr>
          <a:lstStyle/>
          <a:p>
            <a:r>
              <a:rPr lang="ja-JP" altLang="en-US" dirty="0" smtClean="0"/>
              <a:t>データベースに接近しやすいように</a:t>
            </a:r>
            <a:r>
              <a:rPr lang="en-US" altLang="ja-JP" dirty="0" smtClean="0"/>
              <a:t>JDBC</a:t>
            </a:r>
            <a:r>
              <a:rPr lang="ja-JP" altLang="en-US" dirty="0" smtClean="0"/>
              <a:t>　</a:t>
            </a:r>
            <a:r>
              <a:rPr lang="en-US" altLang="ja-JP" dirty="0" smtClean="0"/>
              <a:t>Pool</a:t>
            </a:r>
            <a:r>
              <a:rPr lang="ja-JP" altLang="en-US" dirty="0" smtClean="0"/>
              <a:t>技能を使います。</a:t>
            </a:r>
            <a:endParaRPr lang="en-US" altLang="ja-JP" dirty="0" smtClean="0"/>
          </a:p>
        </p:txBody>
      </p:sp>
      <p:sp>
        <p:nvSpPr>
          <p:cNvPr id="3" name="TextBox 2"/>
          <p:cNvSpPr txBox="1"/>
          <p:nvPr/>
        </p:nvSpPr>
        <p:spPr>
          <a:xfrm>
            <a:off x="2339752" y="2063048"/>
            <a:ext cx="1800200" cy="369332"/>
          </a:xfrm>
          <a:prstGeom prst="rect">
            <a:avLst/>
          </a:prstGeom>
          <a:noFill/>
        </p:spPr>
        <p:txBody>
          <a:bodyPr wrap="square" rtlCol="0">
            <a:spAutoFit/>
          </a:bodyPr>
          <a:lstStyle/>
          <a:p>
            <a:r>
              <a:rPr lang="en-US" altLang="ko-KR" dirty="0" smtClean="0"/>
              <a:t>Context.xml</a:t>
            </a:r>
          </a:p>
        </p:txBody>
      </p:sp>
      <p:sp>
        <p:nvSpPr>
          <p:cNvPr id="4" name="TextBox 3"/>
          <p:cNvSpPr txBox="1"/>
          <p:nvPr/>
        </p:nvSpPr>
        <p:spPr>
          <a:xfrm>
            <a:off x="2123728" y="2355726"/>
            <a:ext cx="5616624" cy="1277273"/>
          </a:xfrm>
          <a:prstGeom prst="rect">
            <a:avLst/>
          </a:prstGeom>
          <a:noFill/>
        </p:spPr>
        <p:txBody>
          <a:bodyPr wrap="square" rtlCol="0">
            <a:spAutoFit/>
          </a:bodyPr>
          <a:lstStyle/>
          <a:p>
            <a:r>
              <a:rPr lang="en-US" altLang="ko-KR" sz="1100" dirty="0" smtClean="0"/>
              <a:t>…….</a:t>
            </a:r>
          </a:p>
          <a:p>
            <a:r>
              <a:rPr lang="en-US" altLang="ko-KR" sz="1100" dirty="0" smtClean="0"/>
              <a:t>&lt;</a:t>
            </a:r>
            <a:r>
              <a:rPr lang="en-US" altLang="ko-KR" sz="1100" dirty="0"/>
              <a:t>Resource name=</a:t>
            </a:r>
            <a:r>
              <a:rPr lang="en-US" altLang="ko-KR" sz="1100" i="1" dirty="0"/>
              <a:t>"</a:t>
            </a:r>
            <a:r>
              <a:rPr lang="en-US" altLang="ko-KR" sz="1100" i="1" dirty="0" err="1"/>
              <a:t>jdbc</a:t>
            </a:r>
            <a:r>
              <a:rPr lang="en-US" altLang="ko-KR" sz="1100" i="1" dirty="0"/>
              <a:t>/</a:t>
            </a:r>
            <a:r>
              <a:rPr lang="en-US" altLang="ko-KR" sz="1100" i="1" dirty="0" err="1"/>
              <a:t>sirenDB</a:t>
            </a:r>
            <a:r>
              <a:rPr lang="en-US" altLang="ko-KR" sz="1100" i="1" dirty="0"/>
              <a:t>" </a:t>
            </a:r>
            <a:r>
              <a:rPr lang="en-US" altLang="ko-KR" sz="1100" i="1" dirty="0" err="1"/>
              <a:t>auth</a:t>
            </a:r>
            <a:r>
              <a:rPr lang="en-US" altLang="ko-KR" sz="1100" i="1" dirty="0"/>
              <a:t>="Container"</a:t>
            </a:r>
          </a:p>
          <a:p>
            <a:r>
              <a:rPr lang="en-US" altLang="ko-KR" sz="1100" dirty="0"/>
              <a:t>              type=</a:t>
            </a:r>
            <a:r>
              <a:rPr lang="en-US" altLang="ko-KR" sz="1100" i="1" dirty="0"/>
              <a:t>"</a:t>
            </a:r>
            <a:r>
              <a:rPr lang="en-US" altLang="ko-KR" sz="1100" i="1" dirty="0" err="1"/>
              <a:t>javax.sql.DataSource</a:t>
            </a:r>
            <a:r>
              <a:rPr lang="en-US" altLang="ko-KR" sz="1100" i="1" dirty="0"/>
              <a:t>" </a:t>
            </a:r>
            <a:r>
              <a:rPr lang="en-US" altLang="ko-KR" sz="1100" i="1" dirty="0" err="1"/>
              <a:t>driverClassName</a:t>
            </a:r>
            <a:r>
              <a:rPr lang="en-US" altLang="ko-KR" sz="1100" i="1" dirty="0"/>
              <a:t>="</a:t>
            </a:r>
            <a:r>
              <a:rPr lang="en-US" altLang="ko-KR" sz="1100" i="1" dirty="0" err="1"/>
              <a:t>oracle.jdbc.OracleDriver</a:t>
            </a:r>
            <a:r>
              <a:rPr lang="en-US" altLang="ko-KR" sz="1100" i="1" dirty="0"/>
              <a:t>"</a:t>
            </a:r>
          </a:p>
          <a:p>
            <a:r>
              <a:rPr lang="en-US" altLang="ko-KR" sz="1100" dirty="0"/>
              <a:t>              </a:t>
            </a:r>
            <a:r>
              <a:rPr lang="en-US" altLang="ko-KR" sz="1100" dirty="0" err="1"/>
              <a:t>url</a:t>
            </a:r>
            <a:r>
              <a:rPr lang="en-US" altLang="ko-KR" sz="1100" dirty="0"/>
              <a:t>=</a:t>
            </a:r>
            <a:r>
              <a:rPr lang="en-US" altLang="ko-KR" sz="1100" i="1" dirty="0"/>
              <a:t>"</a:t>
            </a:r>
            <a:r>
              <a:rPr lang="en-US" altLang="ko-KR" sz="1100" i="1" dirty="0" err="1"/>
              <a:t>jdbc:oracle:thin</a:t>
            </a:r>
            <a:r>
              <a:rPr lang="en-US" altLang="ko-KR" sz="1100" i="1" dirty="0"/>
              <a:t>:@localhost:1521:xe"</a:t>
            </a:r>
          </a:p>
          <a:p>
            <a:r>
              <a:rPr lang="en-US" altLang="ko-KR" sz="1100" dirty="0"/>
              <a:t>              username=</a:t>
            </a:r>
            <a:r>
              <a:rPr lang="en-US" altLang="ko-KR" sz="1100" i="1" dirty="0"/>
              <a:t>"siren" password="1234" </a:t>
            </a:r>
            <a:r>
              <a:rPr lang="en-US" altLang="ko-KR" sz="1100" i="1" dirty="0" err="1"/>
              <a:t>maxTotal</a:t>
            </a:r>
            <a:r>
              <a:rPr lang="en-US" altLang="ko-KR" sz="1100" i="1" dirty="0"/>
              <a:t>="20" </a:t>
            </a:r>
            <a:r>
              <a:rPr lang="en-US" altLang="ko-KR" sz="1100" i="1" dirty="0" err="1"/>
              <a:t>maxIdle</a:t>
            </a:r>
            <a:r>
              <a:rPr lang="en-US" altLang="ko-KR" sz="1100" i="1" dirty="0"/>
              <a:t>="10"</a:t>
            </a:r>
          </a:p>
          <a:p>
            <a:r>
              <a:rPr lang="en-US" altLang="ko-KR" sz="1100" dirty="0"/>
              <a:t>              </a:t>
            </a:r>
            <a:r>
              <a:rPr lang="en-US" altLang="ko-KR" sz="1100" dirty="0" err="1"/>
              <a:t>maxWaitMillis</a:t>
            </a:r>
            <a:r>
              <a:rPr lang="en-US" altLang="ko-KR" sz="1100" dirty="0"/>
              <a:t>=</a:t>
            </a:r>
            <a:r>
              <a:rPr lang="en-US" altLang="ko-KR" sz="1100" i="1" dirty="0"/>
              <a:t>"-1</a:t>
            </a:r>
            <a:r>
              <a:rPr lang="en-US" altLang="ko-KR" sz="1100" i="1" dirty="0" smtClean="0"/>
              <a:t>"/&gt;</a:t>
            </a:r>
          </a:p>
          <a:p>
            <a:r>
              <a:rPr lang="en-US" altLang="ko-KR" sz="1100" i="1" dirty="0" smtClean="0"/>
              <a:t>……..</a:t>
            </a:r>
            <a:endParaRPr lang="ko-KR" altLang="en-US" sz="1100" dirty="0"/>
          </a:p>
        </p:txBody>
      </p:sp>
    </p:spTree>
    <p:extLst>
      <p:ext uri="{BB962C8B-B14F-4D97-AF65-F5344CB8AC3E}">
        <p14:creationId xmlns:p14="http://schemas.microsoft.com/office/powerpoint/2010/main" val="287179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プロジェクト簡略紹介</a:t>
            </a:r>
            <a:endParaRPr lang="en-US" altLang="ja-JP" b="1" dirty="0" smtClean="0">
              <a:latin typeface="MS Mincho" panose="02020609040205080304" pitchFamily="49" charset="-128"/>
              <a:ea typeface="MS Mincho" panose="02020609040205080304" pitchFamily="49" charset="-128"/>
            </a:endParaRPr>
          </a:p>
        </p:txBody>
      </p:sp>
      <p:sp>
        <p:nvSpPr>
          <p:cNvPr id="3" name="Title 2"/>
          <p:cNvSpPr>
            <a:spLocks noGrp="1"/>
          </p:cNvSpPr>
          <p:nvPr>
            <p:ph type="title"/>
          </p:nvPr>
        </p:nvSpPr>
        <p:spPr/>
        <p:txBody>
          <a:bodyPr/>
          <a:lstStyle/>
          <a:p>
            <a:pPr algn="ctr"/>
            <a:r>
              <a:rPr lang="ja-JP" altLang="en-US" dirty="0">
                <a:latin typeface="MS Mincho" panose="02020609040205080304" pitchFamily="49" charset="-128"/>
                <a:ea typeface="MS Mincho" panose="02020609040205080304" pitchFamily="49" charset="-128"/>
              </a:rPr>
              <a:t>１．</a:t>
            </a:r>
            <a:r>
              <a:rPr lang="en-US" altLang="ja-JP" dirty="0">
                <a:latin typeface="MS Mincho" panose="02020609040205080304" pitchFamily="49" charset="-128"/>
                <a:ea typeface="MS Mincho" panose="02020609040205080304" pitchFamily="49" charset="-128"/>
              </a:rPr>
              <a:t>TCP/IP</a:t>
            </a:r>
            <a:r>
              <a:rPr lang="ja-JP" altLang="en-US" dirty="0">
                <a:latin typeface="MS Mincho" panose="02020609040205080304" pitchFamily="49" charset="-128"/>
                <a:ea typeface="MS Mincho" panose="02020609040205080304" pitchFamily="49" charset="-128"/>
              </a:rPr>
              <a:t>を通するチャットプログラム</a:t>
            </a:r>
            <a:endParaRPr lang="en-US" altLang="ja-JP" dirty="0">
              <a:latin typeface="MS Mincho" panose="02020609040205080304" pitchFamily="49" charset="-128"/>
              <a:ea typeface="MS Mincho" panose="02020609040205080304" pitchFamily="49" charset="-128"/>
            </a:endParaRPr>
          </a:p>
        </p:txBody>
      </p:sp>
      <p:sp>
        <p:nvSpPr>
          <p:cNvPr id="7" name="Content Placeholder 4"/>
          <p:cNvSpPr txBox="1">
            <a:spLocks/>
          </p:cNvSpPr>
          <p:nvPr/>
        </p:nvSpPr>
        <p:spPr>
          <a:xfrm>
            <a:off x="405880" y="1664245"/>
            <a:ext cx="8496944" cy="2491681"/>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Wingdings" panose="05000000000000000000" pitchFamily="2" charset="2"/>
              <a:buChar char="v"/>
            </a:pPr>
            <a:r>
              <a:rPr lang="ja-JP" altLang="en-US" dirty="0" smtClean="0">
                <a:latin typeface="MS Mincho" panose="02020609040205080304" pitchFamily="49" charset="-128"/>
              </a:rPr>
              <a:t>プロジェクト目的　：　ひとつのサーバーを通して数名がお互いにチャットができるプログラム。</a:t>
            </a:r>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開発環境　：　</a:t>
            </a:r>
            <a:r>
              <a:rPr lang="en-US" altLang="ja-JP" dirty="0" smtClean="0">
                <a:latin typeface="MS Mincho" panose="02020609040205080304" pitchFamily="49" charset="-128"/>
              </a:rPr>
              <a:t>Linux </a:t>
            </a:r>
            <a:r>
              <a:rPr lang="en-US" altLang="ja-JP" dirty="0" err="1" smtClean="0">
                <a:latin typeface="MS Mincho" panose="02020609040205080304" pitchFamily="49" charset="-128"/>
              </a:rPr>
              <a:t>Debian</a:t>
            </a:r>
            <a:r>
              <a:rPr lang="ja-JP" altLang="en-US" dirty="0" smtClean="0">
                <a:latin typeface="MS Mincho" panose="02020609040205080304" pitchFamily="49" charset="-128"/>
              </a:rPr>
              <a:t>系列（</a:t>
            </a:r>
            <a:r>
              <a:rPr lang="en-US" altLang="ja-JP" dirty="0" smtClean="0">
                <a:latin typeface="MS Mincho" panose="02020609040205080304" pitchFamily="49" charset="-128"/>
              </a:rPr>
              <a:t>Ubuntu, Linux Mint)</a:t>
            </a:r>
            <a:r>
              <a:rPr lang="ja-JP" altLang="en-US" dirty="0" smtClean="0">
                <a:latin typeface="MS Mincho" panose="02020609040205080304" pitchFamily="49" charset="-128"/>
              </a:rPr>
              <a:t>、</a:t>
            </a:r>
            <a:r>
              <a:rPr lang="en-US" altLang="ja-JP" dirty="0" smtClean="0">
                <a:latin typeface="MS Mincho" panose="02020609040205080304" pitchFamily="49" charset="-128"/>
              </a:rPr>
              <a:t>C</a:t>
            </a:r>
            <a:r>
              <a:rPr lang="ja-JP" altLang="en-US" dirty="0" smtClean="0">
                <a:latin typeface="MS Mincho" panose="02020609040205080304" pitchFamily="49" charset="-128"/>
              </a:rPr>
              <a:t>言語、</a:t>
            </a:r>
            <a:r>
              <a:rPr lang="en-US" altLang="ja-JP" dirty="0" err="1" smtClean="0">
                <a:latin typeface="MS Mincho" panose="02020609040205080304" pitchFamily="49" charset="-128"/>
              </a:rPr>
              <a:t>Gcc</a:t>
            </a:r>
            <a:r>
              <a:rPr lang="ja-JP" altLang="en-US" dirty="0" smtClean="0">
                <a:latin typeface="MS Mincho" panose="02020609040205080304" pitchFamily="49" charset="-128"/>
              </a:rPr>
              <a:t>　</a:t>
            </a:r>
            <a:r>
              <a:rPr lang="en-US" altLang="ja-JP" dirty="0" smtClean="0">
                <a:latin typeface="MS Mincho" panose="02020609040205080304" pitchFamily="49" charset="-128"/>
              </a:rPr>
              <a:t>Compiler</a:t>
            </a: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重要技能　：　部屋の人数制限、悪口禁止</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目的選定理由　：　大学プロジェクト</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a:latin typeface="MS Mincho" panose="02020609040205080304" pitchFamily="49" charset="-128"/>
              </a:rPr>
              <a:t>プロジェク</a:t>
            </a:r>
            <a:r>
              <a:rPr lang="ja-JP" altLang="en-US" dirty="0" smtClean="0">
                <a:latin typeface="MS Mincho" panose="02020609040205080304" pitchFamily="49" charset="-128"/>
              </a:rPr>
              <a:t>ト期間　：　</a:t>
            </a:r>
            <a:r>
              <a:rPr lang="en-US" altLang="ja-JP" dirty="0" smtClean="0">
                <a:latin typeface="MS Mincho" panose="02020609040205080304" pitchFamily="49" charset="-128"/>
              </a:rPr>
              <a:t>2015.10</a:t>
            </a:r>
            <a:r>
              <a:rPr lang="ja-JP" altLang="en-US" dirty="0" smtClean="0">
                <a:latin typeface="MS Mincho" panose="02020609040205080304" pitchFamily="49" charset="-128"/>
              </a:rPr>
              <a:t>～</a:t>
            </a:r>
            <a:r>
              <a:rPr lang="en-US" altLang="ja-JP" dirty="0" smtClean="0">
                <a:latin typeface="MS Mincho" panose="02020609040205080304" pitchFamily="49" charset="-128"/>
              </a:rPr>
              <a:t>2015.12</a:t>
            </a:r>
            <a:r>
              <a:rPr lang="ja-JP" altLang="en-US" dirty="0" smtClean="0">
                <a:latin typeface="MS Mincho" panose="02020609040205080304" pitchFamily="49" charset="-128"/>
              </a:rPr>
              <a:t>（３ヵ月）</a:t>
            </a:r>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p:txBody>
      </p:sp>
    </p:spTree>
    <p:extLst>
      <p:ext uri="{BB962C8B-B14F-4D97-AF65-F5344CB8AC3E}">
        <p14:creationId xmlns:p14="http://schemas.microsoft.com/office/powerpoint/2010/main" val="2526318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a:t>
            </a:r>
            <a:r>
              <a:rPr lang="ja-JP" altLang="en-US" b="1" dirty="0">
                <a:latin typeface="MS Mincho" panose="02020609040205080304" pitchFamily="49" charset="-128"/>
                <a:ea typeface="MS Mincho" panose="02020609040205080304" pitchFamily="49" charset="-128"/>
              </a:rPr>
              <a:t>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メイン）</a:t>
            </a:r>
            <a:endParaRPr lang="en-US" b="1" dirty="0">
              <a:latin typeface="MS Mincho" panose="02020609040205080304" pitchFamily="49" charset="-128"/>
              <a:ea typeface="MS Mincho" panose="02020609040205080304" pitchFamily="49" charset="-128"/>
            </a:endParaRPr>
          </a:p>
        </p:txBody>
      </p:sp>
      <p:pic>
        <p:nvPicPr>
          <p:cNvPr id="8" name="그림 7"/>
          <p:cNvPicPr/>
          <p:nvPr/>
        </p:nvPicPr>
        <p:blipFill rotWithShape="1">
          <a:blip r:embed="rId3"/>
          <a:srcRect l="8794" t="33211" r="3261" b="-3324"/>
          <a:stretch/>
        </p:blipFill>
        <p:spPr>
          <a:xfrm>
            <a:off x="5470602" y="1541934"/>
            <a:ext cx="3528392" cy="1944216"/>
          </a:xfrm>
          <a:prstGeom prst="rect">
            <a:avLst/>
          </a:prstGeom>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659" r="3087" b="6044"/>
          <a:stretch/>
        </p:blipFill>
        <p:spPr bwMode="auto">
          <a:xfrm>
            <a:off x="1618649" y="1707654"/>
            <a:ext cx="3851953" cy="211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03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注文）</a:t>
            </a:r>
            <a:endParaRPr lang="en-US" b="1" dirty="0">
              <a:latin typeface="MS Mincho" panose="02020609040205080304" pitchFamily="49" charset="-128"/>
              <a:ea typeface="MS Mincho" panose="02020609040205080304" pitchFamily="49" charset="-128"/>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275" t="21351" r="27730" b="4971"/>
          <a:stretch/>
        </p:blipFill>
        <p:spPr bwMode="auto">
          <a:xfrm>
            <a:off x="3779912" y="1635646"/>
            <a:ext cx="2765257"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57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掲示板）</a:t>
            </a:r>
            <a:endParaRPr lang="en-US" b="1" dirty="0">
              <a:latin typeface="MS Mincho" panose="02020609040205080304" pitchFamily="49" charset="-128"/>
              <a:ea typeface="MS Mincho" panose="02020609040205080304" pitchFamily="49" charset="-128"/>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542" t="24313" r="13373"/>
          <a:stretch/>
        </p:blipFill>
        <p:spPr bwMode="auto">
          <a:xfrm>
            <a:off x="1619672" y="1448222"/>
            <a:ext cx="3538762" cy="236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595" t="23352" r="7156" b="29121"/>
          <a:stretch/>
        </p:blipFill>
        <p:spPr bwMode="auto">
          <a:xfrm>
            <a:off x="4932040" y="1665087"/>
            <a:ext cx="3960440" cy="1486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642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1276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a:t>
            </a:r>
            <a:r>
              <a:rPr lang="ja-JP" altLang="en-US" b="1" dirty="0">
                <a:latin typeface="MS Mincho" panose="02020609040205080304" pitchFamily="49" charset="-128"/>
                <a:ea typeface="MS Mincho" panose="02020609040205080304" pitchFamily="49" charset="-128"/>
              </a:rPr>
              <a:t>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ログイン）</a:t>
            </a:r>
            <a:endParaRPr lang="en-US" b="1" dirty="0">
              <a:latin typeface="MS Mincho" panose="02020609040205080304" pitchFamily="49" charset="-128"/>
              <a:ea typeface="MS Mincho" panose="02020609040205080304" pitchFamily="49" charset="-128"/>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385" b="35440"/>
          <a:stretch/>
        </p:blipFill>
        <p:spPr bwMode="auto">
          <a:xfrm>
            <a:off x="2051720" y="1491630"/>
            <a:ext cx="6552029" cy="21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722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979712" y="987574"/>
            <a:ext cx="6984776"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a:t>
            </a:r>
            <a:r>
              <a:rPr lang="ja-JP" altLang="en-US" b="1" dirty="0">
                <a:latin typeface="MS Mincho" panose="02020609040205080304" pitchFamily="49" charset="-128"/>
                <a:ea typeface="MS Mincho" panose="02020609040205080304" pitchFamily="49" charset="-128"/>
              </a:rPr>
              <a:t>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会員加入、修正）</a:t>
            </a:r>
            <a:endParaRPr lang="en-US" b="1" dirty="0">
              <a:latin typeface="MS Mincho" panose="02020609040205080304" pitchFamily="49" charset="-128"/>
              <a:ea typeface="MS Mincho" panose="02020609040205080304" pitchFamily="49" charset="-128"/>
            </a:endParaRPr>
          </a:p>
        </p:txBody>
      </p:sp>
      <p:pic>
        <p:nvPicPr>
          <p:cNvPr id="8" name="그림 7"/>
          <p:cNvPicPr/>
          <p:nvPr/>
        </p:nvPicPr>
        <p:blipFill rotWithShape="1">
          <a:blip r:embed="rId3"/>
          <a:srcRect l="26129" t="22324" r="47487" b="16788"/>
          <a:stretch/>
        </p:blipFill>
        <p:spPr>
          <a:xfrm>
            <a:off x="4788024" y="1534981"/>
            <a:ext cx="2448272" cy="3154052"/>
          </a:xfrm>
          <a:prstGeom prst="rect">
            <a:avLst/>
          </a:prstGeom>
        </p:spPr>
      </p:pic>
      <p:pic>
        <p:nvPicPr>
          <p:cNvPr id="10" name="그림 9"/>
          <p:cNvPicPr/>
          <p:nvPr/>
        </p:nvPicPr>
        <p:blipFill rotWithShape="1">
          <a:blip r:embed="rId4"/>
          <a:srcRect l="22360" t="24169" r="41206" b="2028"/>
          <a:stretch/>
        </p:blipFill>
        <p:spPr>
          <a:xfrm>
            <a:off x="1763688" y="1563638"/>
            <a:ext cx="2448272" cy="3168352"/>
          </a:xfrm>
          <a:prstGeom prst="rect">
            <a:avLst/>
          </a:prstGeom>
        </p:spPr>
      </p:pic>
    </p:spTree>
    <p:extLst>
      <p:ext uri="{BB962C8B-B14F-4D97-AF65-F5344CB8AC3E}">
        <p14:creationId xmlns:p14="http://schemas.microsoft.com/office/powerpoint/2010/main" val="152026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WEB</a:t>
            </a:r>
            <a:r>
              <a:rPr lang="ja-JP" altLang="en-US" sz="2800" dirty="0">
                <a:latin typeface="MS Mincho" panose="02020609040205080304" pitchFamily="49" charset="-128"/>
                <a:ea typeface="MS Mincho" panose="02020609040205080304" pitchFamily="49" charset="-128"/>
              </a:rPr>
              <a:t>基盤</a:t>
            </a:r>
            <a:r>
              <a:rPr lang="ja-JP" altLang="en-US" sz="2800" dirty="0" smtClean="0">
                <a:latin typeface="MS Mincho" panose="02020609040205080304" pitchFamily="49" charset="-128"/>
                <a:ea typeface="MS Mincho" panose="02020609040205080304" pitchFamily="49" charset="-128"/>
              </a:rPr>
              <a:t>の</a:t>
            </a:r>
            <a:r>
              <a:rPr lang="en-US" altLang="ja-JP" sz="2800" dirty="0">
                <a:latin typeface="MS Mincho" panose="02020609040205080304" pitchFamily="49" charset="-128"/>
                <a:ea typeface="MS Mincho" panose="02020609040205080304" pitchFamily="49" charset="-128"/>
              </a:rPr>
              <a:t>KIOSK</a:t>
            </a:r>
            <a:r>
              <a:rPr lang="ja-JP" altLang="en-US" sz="2800" dirty="0">
                <a:latin typeface="MS Mincho" panose="02020609040205080304" pitchFamily="49" charset="-128"/>
                <a:ea typeface="MS Mincho" panose="02020609040205080304" pitchFamily="49" charset="-128"/>
              </a:rPr>
              <a:t>（注文）プロジェクト</a:t>
            </a:r>
            <a:endParaRPr lang="ko-KR" altLang="en-US" sz="2800" dirty="0">
              <a:latin typeface="MS Mincho" panose="02020609040205080304" pitchFamily="49" charset="-128"/>
            </a:endParaRPr>
          </a:p>
        </p:txBody>
      </p:sp>
      <p:sp>
        <p:nvSpPr>
          <p:cNvPr id="9" name="Content Placeholder 1"/>
          <p:cNvSpPr>
            <a:spLocks noGrp="1"/>
          </p:cNvSpPr>
          <p:nvPr>
            <p:ph idx="1"/>
          </p:nvPr>
        </p:nvSpPr>
        <p:spPr>
          <a:xfrm>
            <a:off x="1745432" y="1006291"/>
            <a:ext cx="7272808" cy="460648"/>
          </a:xfrm>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a:t>
            </a:r>
            <a:r>
              <a:rPr lang="ja-JP" altLang="en-US" b="1" dirty="0">
                <a:latin typeface="MS Mincho" panose="02020609040205080304" pitchFamily="49" charset="-128"/>
                <a:ea typeface="MS Mincho" panose="02020609040205080304" pitchFamily="49" charset="-128"/>
              </a:rPr>
              <a:t>技</a:t>
            </a:r>
            <a:r>
              <a:rPr lang="ja-JP" altLang="en-US" b="1" dirty="0" smtClean="0">
                <a:latin typeface="MS Mincho" panose="02020609040205080304" pitchFamily="49" charset="-128"/>
                <a:ea typeface="MS Mincho" panose="02020609040205080304" pitchFamily="49" charset="-128"/>
              </a:rPr>
              <a:t>能</a:t>
            </a:r>
            <a:r>
              <a:rPr lang="ja-JP" altLang="en-US" b="1" dirty="0">
                <a:latin typeface="MS Mincho" panose="02020609040205080304" pitchFamily="49" charset="-128"/>
                <a:ea typeface="MS Mincho" panose="02020609040205080304" pitchFamily="49" charset="-128"/>
              </a:rPr>
              <a:t>説</a:t>
            </a:r>
            <a:r>
              <a:rPr lang="ja-JP" altLang="en-US" b="1" dirty="0" smtClean="0">
                <a:latin typeface="MS Mincho" panose="02020609040205080304" pitchFamily="49" charset="-128"/>
                <a:ea typeface="MS Mincho" panose="02020609040205080304" pitchFamily="49" charset="-128"/>
              </a:rPr>
              <a:t>明（今までの</a:t>
            </a:r>
            <a:r>
              <a:rPr lang="ja-JP" altLang="en-US" b="1" dirty="0">
                <a:latin typeface="MS Mincho" panose="02020609040205080304" pitchFamily="49" charset="-128"/>
                <a:ea typeface="MS Mincho" panose="02020609040205080304" pitchFamily="49" charset="-128"/>
              </a:rPr>
              <a:t>成果</a:t>
            </a:r>
            <a:r>
              <a:rPr lang="en-US" altLang="ja-JP" b="1" dirty="0" smtClean="0">
                <a:latin typeface="MS Mincho" panose="02020609040205080304" pitchFamily="49" charset="-128"/>
                <a:ea typeface="MS Mincho" panose="02020609040205080304" pitchFamily="49" charset="-128"/>
              </a:rPr>
              <a:t>-</a:t>
            </a:r>
            <a:r>
              <a:rPr lang="ja-JP" altLang="en-US" b="1" dirty="0" smtClean="0">
                <a:latin typeface="MS Mincho" panose="02020609040205080304" pitchFamily="49" charset="-128"/>
                <a:ea typeface="MS Mincho" panose="02020609040205080304" pitchFamily="49" charset="-128"/>
              </a:rPr>
              <a:t>管理者の会員管理）</a:t>
            </a:r>
            <a:endParaRPr lang="en-US" b="1" dirty="0">
              <a:latin typeface="MS Mincho" panose="02020609040205080304" pitchFamily="49" charset="-128"/>
              <a:ea typeface="MS Mincho" panose="02020609040205080304" pitchFamily="49" charset="-128"/>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3" t="15280" r="1501" b="30089"/>
          <a:stretch/>
        </p:blipFill>
        <p:spPr bwMode="auto">
          <a:xfrm>
            <a:off x="1835696" y="1707654"/>
            <a:ext cx="6768752" cy="259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5020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TCP/IP</a:t>
            </a:r>
            <a:r>
              <a:rPr lang="ja-JP" altLang="en-US" sz="2800" dirty="0">
                <a:latin typeface="MS Mincho" panose="02020609040205080304" pitchFamily="49" charset="-128"/>
                <a:ea typeface="MS Mincho" panose="02020609040205080304" pitchFamily="49" charset="-128"/>
              </a:rPr>
              <a:t>を通するチャットプログラム</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pPr lvl="0"/>
            <a:r>
              <a:rPr lang="ja-JP" altLang="en-US" b="1" dirty="0">
                <a:latin typeface="MS Mincho" panose="02020609040205080304" pitchFamily="49" charset="-128"/>
                <a:ea typeface="MS Mincho" panose="02020609040205080304" pitchFamily="49" charset="-128"/>
              </a:rPr>
              <a:t>プロジェク</a:t>
            </a:r>
            <a:r>
              <a:rPr lang="ja-JP" altLang="en-US" b="1" dirty="0" smtClean="0">
                <a:latin typeface="MS Mincho" panose="02020609040205080304" pitchFamily="49" charset="-128"/>
                <a:ea typeface="MS Mincho" panose="02020609040205080304" pitchFamily="49" charset="-128"/>
              </a:rPr>
              <a:t>ト全体フローチャート</a:t>
            </a:r>
            <a:endParaRPr lang="en-US" b="1" dirty="0">
              <a:latin typeface="MS Mincho" panose="02020609040205080304" pitchFamily="49" charset="-128"/>
              <a:ea typeface="MS Mincho" panose="02020609040205080304" pitchFamily="49" charset="-128"/>
            </a:endParaRPr>
          </a:p>
        </p:txBody>
      </p:sp>
      <p:grpSp>
        <p:nvGrpSpPr>
          <p:cNvPr id="47" name="그룹 46"/>
          <p:cNvGrpSpPr/>
          <p:nvPr/>
        </p:nvGrpSpPr>
        <p:grpSpPr>
          <a:xfrm>
            <a:off x="2123728" y="1635646"/>
            <a:ext cx="6624736" cy="3173423"/>
            <a:chOff x="323528" y="1418506"/>
            <a:chExt cx="8496944" cy="5050702"/>
          </a:xfrm>
        </p:grpSpPr>
        <p:sp>
          <p:nvSpPr>
            <p:cNvPr id="48" name="직사각형 47"/>
            <p:cNvSpPr/>
            <p:nvPr/>
          </p:nvSpPr>
          <p:spPr>
            <a:xfrm>
              <a:off x="323528" y="1418506"/>
              <a:ext cx="8496944" cy="50507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49" name="모서리가 둥근 직사각형 48"/>
            <p:cNvSpPr/>
            <p:nvPr/>
          </p:nvSpPr>
          <p:spPr>
            <a:xfrm>
              <a:off x="1979712" y="1700808"/>
              <a:ext cx="4752528" cy="192365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200" dirty="0" err="1" smtClean="0"/>
                <a:t>ㅇ</a:t>
              </a:r>
              <a:endParaRPr lang="ko-KR" altLang="en-US" sz="1200" dirty="0"/>
            </a:p>
          </p:txBody>
        </p:sp>
        <p:sp>
          <p:nvSpPr>
            <p:cNvPr id="50" name="직사각형 49"/>
            <p:cNvSpPr/>
            <p:nvPr/>
          </p:nvSpPr>
          <p:spPr>
            <a:xfrm>
              <a:off x="3347864" y="2420888"/>
              <a:ext cx="2016224" cy="10801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1200" dirty="0" smtClean="0">
                <a:solidFill>
                  <a:schemeClr val="tx1"/>
                </a:solidFill>
                <a:latin typeface="HY견고딕" panose="02030600000101010101" pitchFamily="18" charset="-127"/>
                <a:ea typeface="HY견고딕" panose="02030600000101010101" pitchFamily="18" charset="-127"/>
              </a:endParaRPr>
            </a:p>
            <a:p>
              <a:pPr algn="ctr"/>
              <a:endParaRPr lang="en-US" altLang="ko-KR" sz="1200" dirty="0" smtClean="0">
                <a:solidFill>
                  <a:schemeClr val="tx1"/>
                </a:solidFill>
                <a:latin typeface="HY견고딕" panose="02030600000101010101" pitchFamily="18" charset="-127"/>
                <a:ea typeface="HY견고딕" panose="02030600000101010101" pitchFamily="18" charset="-127"/>
              </a:endParaRPr>
            </a:p>
            <a:p>
              <a:pPr algn="ctr"/>
              <a:endParaRPr lang="en-US" altLang="ko-KR" sz="1200" dirty="0">
                <a:solidFill>
                  <a:schemeClr val="tx1"/>
                </a:solidFill>
                <a:latin typeface="HY견고딕" panose="02030600000101010101" pitchFamily="18" charset="-127"/>
                <a:ea typeface="HY견고딕" panose="02030600000101010101" pitchFamily="18" charset="-127"/>
              </a:endParaRPr>
            </a:p>
            <a:p>
              <a:pPr algn="ctr"/>
              <a:endParaRPr lang="ko-KR" altLang="en-US" sz="1200" dirty="0">
                <a:solidFill>
                  <a:schemeClr val="tx1"/>
                </a:solidFill>
                <a:latin typeface="HY견고딕" panose="02030600000101010101" pitchFamily="18" charset="-127"/>
                <a:ea typeface="HY견고딕" panose="02030600000101010101" pitchFamily="18" charset="-127"/>
              </a:endParaRPr>
            </a:p>
          </p:txBody>
        </p:sp>
        <p:sp>
          <p:nvSpPr>
            <p:cNvPr id="51" name="타원 50"/>
            <p:cNvSpPr/>
            <p:nvPr/>
          </p:nvSpPr>
          <p:spPr>
            <a:xfrm>
              <a:off x="467544" y="5157192"/>
              <a:ext cx="1728192" cy="100811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b="1" dirty="0" smtClean="0">
                  <a:solidFill>
                    <a:schemeClr val="tx1"/>
                  </a:solidFill>
                  <a:latin typeface="HY견고딕" panose="02030600000101010101" pitchFamily="18" charset="-127"/>
                  <a:ea typeface="HY견고딕" panose="02030600000101010101" pitchFamily="18" charset="-127"/>
                </a:rPr>
                <a:t>Client</a:t>
              </a:r>
              <a:endParaRPr lang="ko-KR" altLang="en-US" sz="1600" b="1" dirty="0">
                <a:solidFill>
                  <a:schemeClr val="tx1"/>
                </a:solidFill>
                <a:latin typeface="HY견고딕" panose="02030600000101010101" pitchFamily="18" charset="-127"/>
                <a:ea typeface="HY견고딕" panose="02030600000101010101" pitchFamily="18" charset="-127"/>
              </a:endParaRPr>
            </a:p>
          </p:txBody>
        </p:sp>
        <p:sp>
          <p:nvSpPr>
            <p:cNvPr id="52" name="타원 51"/>
            <p:cNvSpPr/>
            <p:nvPr/>
          </p:nvSpPr>
          <p:spPr>
            <a:xfrm>
              <a:off x="2627784" y="5157192"/>
              <a:ext cx="1728192" cy="100811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b="1" dirty="0">
                  <a:solidFill>
                    <a:schemeClr val="tx1"/>
                  </a:solidFill>
                  <a:latin typeface="HY견고딕" panose="02030600000101010101" pitchFamily="18" charset="-127"/>
                  <a:ea typeface="HY견고딕" panose="02030600000101010101" pitchFamily="18" charset="-127"/>
                </a:rPr>
                <a:t>Client</a:t>
              </a:r>
              <a:endParaRPr lang="ko-KR" altLang="en-US" sz="1600" b="1" dirty="0">
                <a:solidFill>
                  <a:schemeClr val="tx1"/>
                </a:solidFill>
                <a:latin typeface="HY견고딕" panose="02030600000101010101" pitchFamily="18" charset="-127"/>
                <a:ea typeface="HY견고딕" panose="02030600000101010101" pitchFamily="18" charset="-127"/>
              </a:endParaRPr>
            </a:p>
          </p:txBody>
        </p:sp>
        <p:sp>
          <p:nvSpPr>
            <p:cNvPr id="53" name="타원 52"/>
            <p:cNvSpPr/>
            <p:nvPr/>
          </p:nvSpPr>
          <p:spPr>
            <a:xfrm>
              <a:off x="4740018" y="5157192"/>
              <a:ext cx="1728192" cy="100811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b="1" dirty="0">
                  <a:solidFill>
                    <a:schemeClr val="tx1"/>
                  </a:solidFill>
                  <a:latin typeface="HY견고딕" panose="02030600000101010101" pitchFamily="18" charset="-127"/>
                  <a:ea typeface="HY견고딕" panose="02030600000101010101" pitchFamily="18" charset="-127"/>
                </a:rPr>
                <a:t>Client</a:t>
              </a:r>
              <a:endParaRPr lang="ko-KR" altLang="en-US" sz="1600" b="1" dirty="0">
                <a:solidFill>
                  <a:schemeClr val="tx1"/>
                </a:solidFill>
                <a:latin typeface="HY견고딕" panose="02030600000101010101" pitchFamily="18" charset="-127"/>
                <a:ea typeface="HY견고딕" panose="02030600000101010101" pitchFamily="18" charset="-127"/>
              </a:endParaRPr>
            </a:p>
          </p:txBody>
        </p:sp>
        <p:sp>
          <p:nvSpPr>
            <p:cNvPr id="54" name="타원 53"/>
            <p:cNvSpPr/>
            <p:nvPr/>
          </p:nvSpPr>
          <p:spPr>
            <a:xfrm>
              <a:off x="6876256" y="5157192"/>
              <a:ext cx="1728192" cy="100811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b="1" dirty="0">
                  <a:solidFill>
                    <a:schemeClr val="tx1"/>
                  </a:solidFill>
                  <a:latin typeface="HY견고딕" panose="02030600000101010101" pitchFamily="18" charset="-127"/>
                  <a:ea typeface="HY견고딕" panose="02030600000101010101" pitchFamily="18" charset="-127"/>
                </a:rPr>
                <a:t>Client</a:t>
              </a:r>
              <a:endParaRPr lang="ko-KR" altLang="en-US" sz="1600" b="1" dirty="0">
                <a:solidFill>
                  <a:schemeClr val="tx1"/>
                </a:solidFill>
                <a:latin typeface="HY견고딕" panose="02030600000101010101" pitchFamily="18" charset="-127"/>
                <a:ea typeface="HY견고딕" panose="02030600000101010101" pitchFamily="18" charset="-127"/>
              </a:endParaRPr>
            </a:p>
          </p:txBody>
        </p:sp>
        <p:sp>
          <p:nvSpPr>
            <p:cNvPr id="55" name="TextBox 6"/>
            <p:cNvSpPr txBox="1"/>
            <p:nvPr/>
          </p:nvSpPr>
          <p:spPr>
            <a:xfrm>
              <a:off x="3716783" y="1743199"/>
              <a:ext cx="1278385" cy="538830"/>
            </a:xfrm>
            <a:prstGeom prst="rect">
              <a:avLst/>
            </a:prstGeom>
            <a:noFill/>
            <a:ln>
              <a:noFill/>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600" dirty="0" smtClean="0">
                  <a:latin typeface="HY견고딕" panose="02030600000101010101" pitchFamily="18" charset="-127"/>
                  <a:ea typeface="HY견고딕" panose="02030600000101010101" pitchFamily="18" charset="-127"/>
                </a:rPr>
                <a:t>Server</a:t>
              </a:r>
              <a:endParaRPr lang="ko-KR" altLang="en-US" sz="1600" dirty="0">
                <a:latin typeface="HY견고딕" panose="02030600000101010101" pitchFamily="18" charset="-127"/>
                <a:ea typeface="HY견고딕" panose="02030600000101010101" pitchFamily="18" charset="-127"/>
              </a:endParaRPr>
            </a:p>
          </p:txBody>
        </p:sp>
        <p:sp>
          <p:nvSpPr>
            <p:cNvPr id="56" name="순서도: 대체 처리 55"/>
            <p:cNvSpPr/>
            <p:nvPr/>
          </p:nvSpPr>
          <p:spPr>
            <a:xfrm>
              <a:off x="3716783" y="2852936"/>
              <a:ext cx="1278386" cy="504056"/>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200" dirty="0" smtClean="0">
                  <a:solidFill>
                    <a:schemeClr val="tx1"/>
                  </a:solidFill>
                  <a:latin typeface="HY견고딕" panose="02030600000101010101" pitchFamily="18" charset="-127"/>
                  <a:ea typeface="HY견고딕" panose="02030600000101010101" pitchFamily="18" charset="-127"/>
                </a:rPr>
                <a:t>Socket()</a:t>
              </a:r>
              <a:endParaRPr lang="ko-KR" altLang="en-US" sz="1200" dirty="0">
                <a:solidFill>
                  <a:schemeClr val="tx1"/>
                </a:solidFill>
                <a:latin typeface="HY견고딕" panose="02030600000101010101" pitchFamily="18" charset="-127"/>
                <a:ea typeface="HY견고딕" panose="02030600000101010101" pitchFamily="18" charset="-127"/>
              </a:endParaRPr>
            </a:p>
          </p:txBody>
        </p:sp>
        <p:cxnSp>
          <p:nvCxnSpPr>
            <p:cNvPr id="57" name="직선 연결선 56"/>
            <p:cNvCxnSpPr/>
            <p:nvPr/>
          </p:nvCxnSpPr>
          <p:spPr>
            <a:xfrm>
              <a:off x="4121290" y="3366323"/>
              <a:ext cx="0" cy="586865"/>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꺾인 연결선 57"/>
            <p:cNvCxnSpPr>
              <a:endCxn id="51" idx="0"/>
            </p:cNvCxnSpPr>
            <p:nvPr/>
          </p:nvCxnSpPr>
          <p:spPr>
            <a:xfrm rot="10800000" flipV="1">
              <a:off x="1331640" y="3943856"/>
              <a:ext cx="2808312" cy="1213335"/>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flipH="1">
              <a:off x="4283869" y="3356992"/>
              <a:ext cx="99" cy="864095"/>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4470580" y="3366323"/>
              <a:ext cx="0" cy="864096"/>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꺾인 연결선 61"/>
            <p:cNvCxnSpPr>
              <a:endCxn id="53" idx="0"/>
            </p:cNvCxnSpPr>
            <p:nvPr/>
          </p:nvCxnSpPr>
          <p:spPr>
            <a:xfrm>
              <a:off x="4470580" y="4221087"/>
              <a:ext cx="1133534" cy="936105"/>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a:off x="4740018" y="3356991"/>
              <a:ext cx="0" cy="586863"/>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꺾인 연결선 63"/>
            <p:cNvCxnSpPr>
              <a:endCxn id="54" idx="0"/>
            </p:cNvCxnSpPr>
            <p:nvPr/>
          </p:nvCxnSpPr>
          <p:spPr>
            <a:xfrm>
              <a:off x="4740018" y="3943855"/>
              <a:ext cx="3000335" cy="1213337"/>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직선 연결선 73"/>
          <p:cNvCxnSpPr/>
          <p:nvPr/>
        </p:nvCxnSpPr>
        <p:spPr>
          <a:xfrm flipH="1">
            <a:off x="4593970" y="3396544"/>
            <a:ext cx="617481" cy="1"/>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직선 연결선 75"/>
          <p:cNvCxnSpPr>
            <a:endCxn id="52" idx="0"/>
          </p:cNvCxnSpPr>
          <p:nvPr/>
        </p:nvCxnSpPr>
        <p:spPr>
          <a:xfrm>
            <a:off x="4593969" y="3396544"/>
            <a:ext cx="0" cy="58816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10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TCP/IP</a:t>
            </a:r>
            <a:r>
              <a:rPr lang="ja-JP" altLang="en-US" sz="2800" dirty="0">
                <a:latin typeface="MS Mincho" panose="02020609040205080304" pitchFamily="49" charset="-128"/>
                <a:ea typeface="MS Mincho" panose="02020609040205080304" pitchFamily="49" charset="-128"/>
              </a:rPr>
              <a:t>を通するチャットプログラム</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pPr lvl="0"/>
            <a:r>
              <a:rPr lang="ja-JP" altLang="en-US" b="1" dirty="0" smtClean="0">
                <a:latin typeface="MS Mincho" panose="02020609040205080304" pitchFamily="49" charset="-128"/>
                <a:ea typeface="MS Mincho" panose="02020609040205080304" pitchFamily="49" charset="-128"/>
              </a:rPr>
              <a:t>プロジェクト技能説明（命令文）</a:t>
            </a:r>
            <a:endParaRPr lang="en-US" b="1" dirty="0">
              <a:latin typeface="MS Mincho" panose="02020609040205080304" pitchFamily="49" charset="-128"/>
              <a:ea typeface="MS Mincho" panose="02020609040205080304" pitchFamily="49" charset="-128"/>
            </a:endParaRPr>
          </a:p>
        </p:txBody>
      </p:sp>
      <p:pic>
        <p:nvPicPr>
          <p:cNvPr id="17" name="_x122648656" descr="EMB0000078021d3"/>
          <p:cNvPicPr>
            <a:picLocks noGrp="1" noChangeAspect="1" noChangeArrowheads="1"/>
          </p:cNvPicPr>
          <p:nvPr>
            <p:ph idx="10"/>
          </p:nvPr>
        </p:nvPicPr>
        <p:blipFill>
          <a:blip r:embed="rId3" cstate="print">
            <a:extLst>
              <a:ext uri="{28A0092B-C50C-407E-A947-70E740481C1C}">
                <a14:useLocalDpi xmlns:a14="http://schemas.microsoft.com/office/drawing/2010/main" val="0"/>
              </a:ext>
            </a:extLst>
          </a:blip>
          <a:srcRect l="6607" t="29004" r="5762" b="13254"/>
          <a:stretch>
            <a:fillRect/>
          </a:stretch>
        </p:blipFill>
        <p:spPr bwMode="auto">
          <a:xfrm>
            <a:off x="1691679" y="1563638"/>
            <a:ext cx="5686191"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6176" y="2211710"/>
            <a:ext cx="2808312" cy="1477328"/>
          </a:xfrm>
          <a:prstGeom prst="rect">
            <a:avLst/>
          </a:prstGeom>
          <a:noFill/>
        </p:spPr>
        <p:txBody>
          <a:bodyPr wrap="square" rtlCol="0">
            <a:spAutoFit/>
          </a:bodyPr>
          <a:lstStyle/>
          <a:p>
            <a:r>
              <a:rPr lang="ja-JP" altLang="en-US" dirty="0"/>
              <a:t>命</a:t>
            </a:r>
            <a:r>
              <a:rPr lang="ja-JP" altLang="en-US" dirty="0" smtClean="0"/>
              <a:t>令文を具現</a:t>
            </a:r>
            <a:endParaRPr lang="en-US" altLang="ja-JP" dirty="0"/>
          </a:p>
          <a:p>
            <a:pPr algn="just"/>
            <a:r>
              <a:rPr lang="en-US" altLang="ko-KR" dirty="0" smtClean="0"/>
              <a:t>/Exit</a:t>
            </a:r>
            <a:r>
              <a:rPr lang="ja-JP" altLang="en-US" dirty="0" smtClean="0"/>
              <a:t>という文章を使うとバッファの空間に入ってどんな命令文か判別、その</a:t>
            </a:r>
            <a:r>
              <a:rPr lang="ja-JP" altLang="en-US" dirty="0"/>
              <a:t>後</a:t>
            </a:r>
            <a:r>
              <a:rPr lang="ja-JP" altLang="en-US" dirty="0" smtClean="0"/>
              <a:t>指定されていた命令を実行。</a:t>
            </a:r>
            <a:endParaRPr lang="en-US" altLang="ko-KR" dirty="0" smtClean="0"/>
          </a:p>
        </p:txBody>
      </p:sp>
    </p:spTree>
    <p:extLst>
      <p:ext uri="{BB962C8B-B14F-4D97-AF65-F5344CB8AC3E}">
        <p14:creationId xmlns:p14="http://schemas.microsoft.com/office/powerpoint/2010/main" val="309179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TCP/IP</a:t>
            </a:r>
            <a:r>
              <a:rPr lang="ja-JP" altLang="en-US" sz="2800" dirty="0">
                <a:latin typeface="MS Mincho" panose="02020609040205080304" pitchFamily="49" charset="-128"/>
                <a:ea typeface="MS Mincho" panose="02020609040205080304" pitchFamily="49" charset="-128"/>
              </a:rPr>
              <a:t>を通するチャットプログラム</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pPr lvl="0"/>
            <a:r>
              <a:rPr lang="ja-JP" altLang="en-US" b="1" dirty="0" smtClean="0">
                <a:latin typeface="MS Mincho" panose="02020609040205080304" pitchFamily="49" charset="-128"/>
                <a:ea typeface="MS Mincho" panose="02020609040205080304" pitchFamily="49" charset="-128"/>
              </a:rPr>
              <a:t>プロジェクト技能説明（禁止語）</a:t>
            </a:r>
            <a:endParaRPr lang="en-US" b="1" dirty="0">
              <a:latin typeface="MS Mincho" panose="02020609040205080304" pitchFamily="49" charset="-128"/>
              <a:ea typeface="MS Mincho" panose="02020609040205080304" pitchFamily="49" charset="-128"/>
            </a:endParaRPr>
          </a:p>
        </p:txBody>
      </p:sp>
      <p:grpSp>
        <p:nvGrpSpPr>
          <p:cNvPr id="7" name="그룹 6"/>
          <p:cNvGrpSpPr/>
          <p:nvPr/>
        </p:nvGrpSpPr>
        <p:grpSpPr>
          <a:xfrm>
            <a:off x="1691680" y="1707654"/>
            <a:ext cx="5616624" cy="2664296"/>
            <a:chOff x="379413" y="1196752"/>
            <a:chExt cx="8254105" cy="3570908"/>
          </a:xfrm>
        </p:grpSpPr>
        <p:pic>
          <p:nvPicPr>
            <p:cNvPr id="8" name="_x41954048" descr="EMB0000078021c8"/>
            <p:cNvPicPr>
              <a:picLocks noChangeAspect="1" noChangeArrowheads="1"/>
            </p:cNvPicPr>
            <p:nvPr/>
          </p:nvPicPr>
          <p:blipFill>
            <a:blip r:embed="rId3" cstate="print">
              <a:extLst>
                <a:ext uri="{28A0092B-C50C-407E-A947-70E740481C1C}">
                  <a14:useLocalDpi xmlns:a14="http://schemas.microsoft.com/office/drawing/2010/main" val="0"/>
                </a:ext>
              </a:extLst>
            </a:blip>
            <a:srcRect l="7031" t="47852" r="52750" b="49394"/>
            <a:stretch>
              <a:fillRect/>
            </a:stretch>
          </p:blipFill>
          <p:spPr bwMode="auto">
            <a:xfrm>
              <a:off x="539552" y="1196752"/>
              <a:ext cx="4922837" cy="258763"/>
            </a:xfrm>
            <a:prstGeom prst="rect">
              <a:avLst/>
            </a:prstGeom>
            <a:noFill/>
            <a:extLst>
              <a:ext uri="{909E8E84-426E-40DD-AFC4-6F175D3DCCD1}">
                <a14:hiddenFill xmlns:a14="http://schemas.microsoft.com/office/drawing/2010/main">
                  <a:solidFill>
                    <a:srgbClr val="FFFFFF"/>
                  </a:solidFill>
                </a14:hiddenFill>
              </a:ext>
            </a:extLst>
          </p:spPr>
        </p:pic>
        <p:pic>
          <p:nvPicPr>
            <p:cNvPr id="9" name="_x120685144" descr="EMB0000078021d0"/>
            <p:cNvPicPr>
              <a:picLocks noChangeAspect="1" noChangeArrowheads="1"/>
            </p:cNvPicPr>
            <p:nvPr/>
          </p:nvPicPr>
          <p:blipFill>
            <a:blip r:embed="rId4" cstate="print">
              <a:extLst>
                <a:ext uri="{28A0092B-C50C-407E-A947-70E740481C1C}">
                  <a14:useLocalDpi xmlns:a14="http://schemas.microsoft.com/office/drawing/2010/main" val="0"/>
                </a:ext>
              </a:extLst>
            </a:blip>
            <a:srcRect l="20718" t="55255" r="8018" b="13535"/>
            <a:stretch>
              <a:fillRect/>
            </a:stretch>
          </p:blipFill>
          <p:spPr bwMode="auto">
            <a:xfrm>
              <a:off x="379413" y="1988840"/>
              <a:ext cx="8254105" cy="27788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725223" y="1412776"/>
              <a:ext cx="723687" cy="527666"/>
            </a:xfrm>
            <a:prstGeom prst="rect">
              <a:avLst/>
            </a:prstGeom>
            <a:noFill/>
          </p:spPr>
          <p:txBody>
            <a:bodyPr vert="eaVert" wrap="none" rtlCol="0" anchor="ctr">
              <a:spAutoFit/>
            </a:bodyPr>
            <a:lstStyle/>
            <a:p>
              <a:r>
                <a:rPr lang="en-US" altLang="ko-KR" sz="2000" dirty="0" smtClean="0"/>
                <a:t>…..</a:t>
              </a:r>
              <a:endParaRPr lang="ko-KR" altLang="en-US" sz="2000" dirty="0"/>
            </a:p>
          </p:txBody>
        </p:sp>
      </p:grpSp>
      <p:sp>
        <p:nvSpPr>
          <p:cNvPr id="4" name="TextBox 3"/>
          <p:cNvSpPr txBox="1"/>
          <p:nvPr/>
        </p:nvSpPr>
        <p:spPr>
          <a:xfrm>
            <a:off x="6084168" y="1448222"/>
            <a:ext cx="2808312" cy="1754326"/>
          </a:xfrm>
          <a:prstGeom prst="rect">
            <a:avLst/>
          </a:prstGeom>
          <a:noFill/>
        </p:spPr>
        <p:txBody>
          <a:bodyPr wrap="square" rtlCol="0">
            <a:spAutoFit/>
          </a:bodyPr>
          <a:lstStyle/>
          <a:p>
            <a:pPr algn="just"/>
            <a:r>
              <a:rPr lang="ja-JP" altLang="en-US" dirty="0" smtClean="0"/>
              <a:t>まず、サーバーに禁止語配列を宣言、そしてクライアントが送るメッセージの中で禁止語があれ</a:t>
            </a:r>
            <a:r>
              <a:rPr lang="ja-JP" altLang="en-US" dirty="0" smtClean="0"/>
              <a:t>ば</a:t>
            </a:r>
            <a:r>
              <a:rPr lang="ja-JP" altLang="en-US" dirty="0"/>
              <a:t>送信</a:t>
            </a:r>
            <a:r>
              <a:rPr lang="ja-JP" altLang="en-US" dirty="0" smtClean="0"/>
              <a:t>を</a:t>
            </a:r>
            <a:r>
              <a:rPr lang="ja-JP" altLang="en-US" dirty="0" smtClean="0"/>
              <a:t>止めて禁止語というメッセージを返送。</a:t>
            </a:r>
            <a:endParaRPr lang="en-US" altLang="ja-JP" dirty="0" smtClean="0"/>
          </a:p>
        </p:txBody>
      </p:sp>
    </p:spTree>
    <p:extLst>
      <p:ext uri="{BB962C8B-B14F-4D97-AF65-F5344CB8AC3E}">
        <p14:creationId xmlns:p14="http://schemas.microsoft.com/office/powerpoint/2010/main" val="90447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TCP/IP</a:t>
            </a:r>
            <a:r>
              <a:rPr lang="ja-JP" altLang="en-US" sz="2800" dirty="0">
                <a:latin typeface="MS Mincho" panose="02020609040205080304" pitchFamily="49" charset="-128"/>
                <a:ea typeface="MS Mincho" panose="02020609040205080304" pitchFamily="49" charset="-128"/>
              </a:rPr>
              <a:t>を通するチャットプログラム</a:t>
            </a:r>
            <a:endParaRPr lang="ko-KR" altLang="en-US" sz="2800" dirty="0">
              <a:latin typeface="MS Mincho" panose="02020609040205080304" pitchFamily="49" charset="-128"/>
            </a:endParaRPr>
          </a:p>
        </p:txBody>
      </p:sp>
      <p:sp>
        <p:nvSpPr>
          <p:cNvPr id="2" name="Content Placeholder 1"/>
          <p:cNvSpPr>
            <a:spLocks noGrp="1"/>
          </p:cNvSpPr>
          <p:nvPr>
            <p:ph idx="1"/>
          </p:nvPr>
        </p:nvSpPr>
        <p:spPr/>
        <p:txBody>
          <a:bodyPr/>
          <a:lstStyle/>
          <a:p>
            <a:pPr lvl="0"/>
            <a:r>
              <a:rPr lang="ja-JP" altLang="en-US" b="1" dirty="0" smtClean="0">
                <a:latin typeface="MS Mincho" panose="02020609040205080304" pitchFamily="49" charset="-128"/>
                <a:ea typeface="MS Mincho" panose="02020609040205080304" pitchFamily="49" charset="-128"/>
              </a:rPr>
              <a:t>プロジェクト技能説明（ランダムチャット部屋選択）</a:t>
            </a:r>
            <a:endParaRPr lang="en-US" b="1" dirty="0">
              <a:latin typeface="MS Mincho" panose="02020609040205080304" pitchFamily="49" charset="-128"/>
              <a:ea typeface="MS Mincho" panose="02020609040205080304" pitchFamily="49" charset="-128"/>
            </a:endParaRPr>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286" t="35643" r="27381" b="20594"/>
          <a:stretch/>
        </p:blipFill>
        <p:spPr bwMode="auto">
          <a:xfrm>
            <a:off x="1619672" y="1563638"/>
            <a:ext cx="658693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84168" y="1448222"/>
            <a:ext cx="2952328" cy="1200329"/>
          </a:xfrm>
          <a:prstGeom prst="rect">
            <a:avLst/>
          </a:prstGeom>
          <a:noFill/>
        </p:spPr>
        <p:txBody>
          <a:bodyPr wrap="square" rtlCol="0">
            <a:spAutoFit/>
          </a:bodyPr>
          <a:lstStyle/>
          <a:p>
            <a:r>
              <a:rPr lang="ja-JP" altLang="en-US" dirty="0" smtClean="0"/>
              <a:t>プログラムのチャット部屋は最大三つ。しかし</a:t>
            </a:r>
            <a:r>
              <a:rPr lang="en-US" altLang="ja-JP" dirty="0" smtClean="0"/>
              <a:t>4</a:t>
            </a:r>
            <a:r>
              <a:rPr lang="ja-JP" altLang="en-US" dirty="0" smtClean="0"/>
              <a:t>を押せば最大三つの部屋の中で一つを選んでランダムで入られる。</a:t>
            </a:r>
            <a:endParaRPr lang="en-US" altLang="ja-JP" dirty="0" smtClean="0"/>
          </a:p>
        </p:txBody>
      </p:sp>
    </p:spTree>
    <p:extLst>
      <p:ext uri="{BB962C8B-B14F-4D97-AF65-F5344CB8AC3E}">
        <p14:creationId xmlns:p14="http://schemas.microsoft.com/office/powerpoint/2010/main" val="1547653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672" y="0"/>
            <a:ext cx="7524328" cy="555526"/>
          </a:xfrm>
        </p:spPr>
        <p:txBody>
          <a:bodyPr/>
          <a:lstStyle/>
          <a:p>
            <a:r>
              <a:rPr lang="en-US" altLang="ja-JP" sz="2800" dirty="0" smtClean="0">
                <a:latin typeface="MS Mincho" panose="02020609040205080304" pitchFamily="49" charset="-128"/>
                <a:ea typeface="MS Mincho" panose="02020609040205080304" pitchFamily="49" charset="-128"/>
              </a:rPr>
              <a:t>TCP/IP</a:t>
            </a:r>
            <a:r>
              <a:rPr lang="ja-JP" altLang="en-US" sz="2800" dirty="0">
                <a:latin typeface="MS Mincho" panose="02020609040205080304" pitchFamily="49" charset="-128"/>
                <a:ea typeface="MS Mincho" panose="02020609040205080304" pitchFamily="49" charset="-128"/>
              </a:rPr>
              <a:t>を通するチャットプログラム</a:t>
            </a:r>
            <a:endParaRPr lang="ko-KR" altLang="en-US" sz="2800" dirty="0">
              <a:latin typeface="MS Mincho" panose="02020609040205080304" pitchFamily="49" charset="-128"/>
            </a:endParaRPr>
          </a:p>
        </p:txBody>
      </p:sp>
      <p:sp>
        <p:nvSpPr>
          <p:cNvPr id="2" name="Content Placeholder 1"/>
          <p:cNvSpPr>
            <a:spLocks noGrp="1"/>
          </p:cNvSpPr>
          <p:nvPr>
            <p:ph idx="1"/>
          </p:nvPr>
        </p:nvSpPr>
        <p:spPr>
          <a:xfrm>
            <a:off x="1979712" y="483518"/>
            <a:ext cx="6912768" cy="460648"/>
          </a:xfrm>
        </p:spPr>
        <p:txBody>
          <a:bodyPr/>
          <a:lstStyle/>
          <a:p>
            <a:pPr lvl="0"/>
            <a:r>
              <a:rPr lang="ja-JP" altLang="en-US" b="1" dirty="0" smtClean="0">
                <a:latin typeface="MS Mincho" panose="02020609040205080304" pitchFamily="49" charset="-128"/>
                <a:ea typeface="MS Mincho" panose="02020609040205080304" pitchFamily="49" charset="-128"/>
              </a:rPr>
              <a:t>プロジェクト実行</a:t>
            </a:r>
            <a:endParaRPr lang="en-US" b="1" dirty="0">
              <a:latin typeface="MS Mincho" panose="02020609040205080304" pitchFamily="49" charset="-128"/>
              <a:ea typeface="MS Mincho" panose="02020609040205080304" pitchFamily="49" charset="-128"/>
            </a:endParaRPr>
          </a:p>
        </p:txBody>
      </p:sp>
      <p:pic>
        <p:nvPicPr>
          <p:cNvPr id="6"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1896" y="909287"/>
            <a:ext cx="7299880" cy="4069682"/>
          </a:xfrm>
          <a:effectLst>
            <a:softEdge rad="31750"/>
          </a:effectLst>
        </p:spPr>
      </p:pic>
      <p:sp>
        <p:nvSpPr>
          <p:cNvPr id="9" name="사각형 설명선 8"/>
          <p:cNvSpPr/>
          <p:nvPr/>
        </p:nvSpPr>
        <p:spPr>
          <a:xfrm>
            <a:off x="2843808" y="2522974"/>
            <a:ext cx="1608134" cy="360040"/>
          </a:xfrm>
          <a:prstGeom prst="wedgeRectCallout">
            <a:avLst>
              <a:gd name="adj1" fmla="val -35384"/>
              <a:gd name="adj2" fmla="val -11902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lumMod val="75000"/>
                    <a:lumOff val="25000"/>
                  </a:schemeClr>
                </a:solidFill>
              </a:rPr>
              <a:t>/menu </a:t>
            </a:r>
            <a:r>
              <a:rPr lang="ja-JP" altLang="en-US" sz="1600" b="1" dirty="0" smtClean="0">
                <a:solidFill>
                  <a:schemeClr val="tx1">
                    <a:lumMod val="75000"/>
                    <a:lumOff val="25000"/>
                  </a:schemeClr>
                </a:solidFill>
                <a:latin typeface="+mn-ea"/>
              </a:rPr>
              <a:t>命令文</a:t>
            </a:r>
            <a:endParaRPr lang="ko-KR" altLang="en-US" b="1" dirty="0">
              <a:solidFill>
                <a:schemeClr val="tx1">
                  <a:lumMod val="75000"/>
                  <a:lumOff val="25000"/>
                </a:schemeClr>
              </a:solidFill>
              <a:latin typeface="+mn-ea"/>
            </a:endParaRPr>
          </a:p>
        </p:txBody>
      </p:sp>
      <p:sp>
        <p:nvSpPr>
          <p:cNvPr id="10" name="직사각형 9"/>
          <p:cNvSpPr/>
          <p:nvPr/>
        </p:nvSpPr>
        <p:spPr>
          <a:xfrm>
            <a:off x="1763688" y="1927860"/>
            <a:ext cx="2376264" cy="355857"/>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설명선 11"/>
          <p:cNvSpPr/>
          <p:nvPr/>
        </p:nvSpPr>
        <p:spPr>
          <a:xfrm>
            <a:off x="6876256" y="2253537"/>
            <a:ext cx="1386254" cy="319390"/>
          </a:xfrm>
          <a:prstGeom prst="wedgeRectCallout">
            <a:avLst>
              <a:gd name="adj1" fmla="val -60410"/>
              <a:gd name="adj2" fmla="val -2063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lumMod val="75000"/>
                    <a:lumOff val="25000"/>
                  </a:schemeClr>
                </a:solidFill>
                <a:latin typeface="+mj-ea"/>
                <a:ea typeface="+mj-ea"/>
              </a:rPr>
              <a:t>禁止語技能</a:t>
            </a:r>
            <a:endParaRPr lang="ko-KR" altLang="en-US" sz="1600" b="1" dirty="0">
              <a:solidFill>
                <a:schemeClr val="tx1">
                  <a:lumMod val="75000"/>
                  <a:lumOff val="25000"/>
                </a:schemeClr>
              </a:solidFill>
              <a:latin typeface="+mj-ea"/>
              <a:ea typeface="+mj-ea"/>
            </a:endParaRPr>
          </a:p>
        </p:txBody>
      </p:sp>
      <p:sp>
        <p:nvSpPr>
          <p:cNvPr id="13" name="직사각형 12"/>
          <p:cNvSpPr/>
          <p:nvPr/>
        </p:nvSpPr>
        <p:spPr>
          <a:xfrm>
            <a:off x="5069590" y="2074571"/>
            <a:ext cx="1662650" cy="713203"/>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860032" y="4371950"/>
            <a:ext cx="1269300" cy="338683"/>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설명선 14"/>
          <p:cNvSpPr/>
          <p:nvPr/>
        </p:nvSpPr>
        <p:spPr>
          <a:xfrm>
            <a:off x="6300192" y="4391243"/>
            <a:ext cx="1729358" cy="319390"/>
          </a:xfrm>
          <a:prstGeom prst="wedgeRectCallout">
            <a:avLst>
              <a:gd name="adj1" fmla="val -60410"/>
              <a:gd name="adj2" fmla="val -2063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lumMod val="75000"/>
                    <a:lumOff val="25000"/>
                  </a:schemeClr>
                </a:solidFill>
                <a:latin typeface="+mj-ea"/>
                <a:ea typeface="+mj-ea"/>
              </a:rPr>
              <a:t>クライアント</a:t>
            </a:r>
            <a:r>
              <a:rPr lang="ja-JP" altLang="en-US" sz="1600" b="1" dirty="0">
                <a:solidFill>
                  <a:schemeClr val="tx1">
                    <a:lumMod val="75000"/>
                    <a:lumOff val="25000"/>
                  </a:schemeClr>
                </a:solidFill>
                <a:latin typeface="+mj-ea"/>
                <a:ea typeface="+mj-ea"/>
              </a:rPr>
              <a:t>終</a:t>
            </a:r>
            <a:r>
              <a:rPr lang="ja-JP" altLang="en-US" sz="1600" b="1" dirty="0" smtClean="0">
                <a:solidFill>
                  <a:schemeClr val="tx1">
                    <a:lumMod val="75000"/>
                    <a:lumOff val="25000"/>
                  </a:schemeClr>
                </a:solidFill>
                <a:latin typeface="+mj-ea"/>
                <a:ea typeface="+mj-ea"/>
              </a:rPr>
              <a:t>了</a:t>
            </a:r>
            <a:endParaRPr lang="en-US" altLang="ja-JP" sz="1600" b="1" dirty="0" smtClean="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3093555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ja-JP" altLang="en-US" b="1" dirty="0" smtClean="0">
                <a:latin typeface="MS Mincho" panose="02020609040205080304" pitchFamily="49" charset="-128"/>
                <a:ea typeface="MS Mincho" panose="02020609040205080304" pitchFamily="49" charset="-128"/>
              </a:rPr>
              <a:t>プロジェクト簡略紹介</a:t>
            </a:r>
            <a:endParaRPr lang="en-US" altLang="ja-JP" b="1" dirty="0" smtClean="0">
              <a:latin typeface="MS Mincho" panose="02020609040205080304" pitchFamily="49" charset="-128"/>
              <a:ea typeface="MS Mincho" panose="02020609040205080304" pitchFamily="49" charset="-128"/>
            </a:endParaRPr>
          </a:p>
        </p:txBody>
      </p:sp>
      <p:sp>
        <p:nvSpPr>
          <p:cNvPr id="5" name="Content Placeholder 4"/>
          <p:cNvSpPr>
            <a:spLocks noGrp="1"/>
          </p:cNvSpPr>
          <p:nvPr>
            <p:ph idx="10"/>
          </p:nvPr>
        </p:nvSpPr>
        <p:spPr>
          <a:xfrm>
            <a:off x="405880" y="1664245"/>
            <a:ext cx="8496944" cy="2203649"/>
          </a:xfrm>
        </p:spPr>
        <p:txBody>
          <a:bodyPr/>
          <a:lstStyle/>
          <a:p>
            <a:pPr marL="285750" indent="-285750">
              <a:buFont typeface="Wingdings" panose="05000000000000000000" pitchFamily="2" charset="2"/>
              <a:buChar char="v"/>
            </a:pPr>
            <a:r>
              <a:rPr lang="ja-JP" altLang="en-US" dirty="0" smtClean="0">
                <a:latin typeface="MS Mincho" panose="02020609040205080304" pitchFamily="49" charset="-128"/>
              </a:rPr>
              <a:t>プロジェクト目的　：　自動車の下部のスキャニングを通して人々が直</a:t>
            </a:r>
            <a:r>
              <a:rPr lang="ja-JP" altLang="en-US" dirty="0" smtClean="0">
                <a:latin typeface="MS Mincho" panose="02020609040205080304" pitchFamily="49" charset="-128"/>
              </a:rPr>
              <a:t>接、自</a:t>
            </a:r>
            <a:r>
              <a:rPr lang="ja-JP" altLang="en-US" dirty="0" smtClean="0">
                <a:latin typeface="MS Mincho" panose="02020609040205080304" pitchFamily="49" charset="-128"/>
              </a:rPr>
              <a:t>動車の故障原因を確認する</a:t>
            </a:r>
            <a:r>
              <a:rPr lang="en-US" altLang="ja-JP" dirty="0" smtClean="0">
                <a:latin typeface="MS Mincho" panose="02020609040205080304" pitchFamily="49" charset="-128"/>
              </a:rPr>
              <a:t>		</a:t>
            </a:r>
            <a:r>
              <a:rPr lang="ja-JP" altLang="en-US" dirty="0" smtClean="0">
                <a:latin typeface="MS Mincho" panose="02020609040205080304" pitchFamily="49" charset="-128"/>
              </a:rPr>
              <a:t>必要がないようにする</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開発環境　：　</a:t>
            </a:r>
            <a:r>
              <a:rPr lang="en-US" altLang="ja-JP" dirty="0" smtClean="0">
                <a:latin typeface="MS Mincho" panose="02020609040205080304" pitchFamily="49" charset="-128"/>
              </a:rPr>
              <a:t>Windows</a:t>
            </a:r>
            <a:r>
              <a:rPr lang="ja-JP" altLang="en-US" dirty="0" smtClean="0">
                <a:latin typeface="MS Mincho" panose="02020609040205080304" pitchFamily="49" charset="-128"/>
              </a:rPr>
              <a:t>環境、　</a:t>
            </a:r>
            <a:r>
              <a:rPr lang="en-US" altLang="ja-JP" dirty="0" err="1" smtClean="0">
                <a:latin typeface="MS Mincho" panose="02020609040205080304" pitchFamily="49" charset="-128"/>
              </a:rPr>
              <a:t>ArduinoIDE</a:t>
            </a:r>
            <a:r>
              <a:rPr lang="ja-JP" altLang="en-US" dirty="0" smtClean="0">
                <a:latin typeface="MS Mincho" panose="02020609040205080304" pitchFamily="49" charset="-128"/>
              </a:rPr>
              <a:t>、　</a:t>
            </a:r>
            <a:r>
              <a:rPr lang="en-US" altLang="ja-JP" dirty="0" err="1" smtClean="0">
                <a:latin typeface="MS Mincho" panose="02020609040205080304" pitchFamily="49" charset="-128"/>
              </a:rPr>
              <a:t>Mit</a:t>
            </a:r>
            <a:r>
              <a:rPr lang="ja-JP" altLang="en-US" dirty="0" smtClean="0">
                <a:latin typeface="MS Mincho" panose="02020609040205080304" pitchFamily="49" charset="-128"/>
              </a:rPr>
              <a:t> </a:t>
            </a:r>
            <a:r>
              <a:rPr lang="en-US" altLang="ja-JP" dirty="0" smtClean="0">
                <a:latin typeface="MS Mincho" panose="02020609040205080304" pitchFamily="49" charset="-128"/>
              </a:rPr>
              <a:t>App</a:t>
            </a:r>
            <a:r>
              <a:rPr lang="ja-JP" altLang="en-US" dirty="0" smtClean="0">
                <a:latin typeface="MS Mincho" panose="02020609040205080304" pitchFamily="49" charset="-128"/>
              </a:rPr>
              <a:t> </a:t>
            </a:r>
            <a:r>
              <a:rPr lang="en-US" altLang="ja-JP" dirty="0" err="1" smtClean="0">
                <a:latin typeface="MS Mincho" panose="02020609040205080304" pitchFamily="49" charset="-128"/>
              </a:rPr>
              <a:t>Inventer</a:t>
            </a:r>
            <a:r>
              <a:rPr lang="ja-JP" altLang="en-US" dirty="0" smtClean="0">
                <a:latin typeface="MS Mincho" panose="02020609040205080304" pitchFamily="49" charset="-128"/>
              </a:rPr>
              <a:t> </a:t>
            </a:r>
            <a:r>
              <a:rPr lang="en-US" altLang="ja-JP" dirty="0" smtClean="0">
                <a:latin typeface="MS Mincho" panose="02020609040205080304" pitchFamily="49" charset="-128"/>
              </a:rPr>
              <a:t>2</a:t>
            </a:r>
          </a:p>
          <a:p>
            <a:pPr marL="285750">
              <a:lnSpc>
                <a:spcPct val="200000"/>
              </a:lnSpc>
              <a:buFont typeface="Wingdings" panose="05000000000000000000" pitchFamily="2" charset="2"/>
              <a:buChar char="§"/>
            </a:pPr>
            <a:r>
              <a:rPr lang="ja-JP" altLang="en-US" dirty="0" smtClean="0">
                <a:latin typeface="MS Mincho" panose="02020609040205080304" pitchFamily="49" charset="-128"/>
              </a:rPr>
              <a:t>重要技能　：　超音波センサーを通する距離測定技能、　</a:t>
            </a:r>
            <a:r>
              <a:rPr lang="ja-JP" altLang="en-US" dirty="0">
                <a:latin typeface="MS Mincho" panose="02020609040205080304" pitchFamily="49" charset="-128"/>
              </a:rPr>
              <a:t>シリアル通</a:t>
            </a:r>
            <a:r>
              <a:rPr lang="ja-JP" altLang="en-US" dirty="0" smtClean="0">
                <a:latin typeface="MS Mincho" panose="02020609040205080304" pitchFamily="49" charset="-128"/>
              </a:rPr>
              <a:t>信、</a:t>
            </a:r>
            <a:r>
              <a:rPr lang="ja-JP" altLang="en-US" dirty="0">
                <a:latin typeface="MS Mincho" panose="02020609040205080304" pitchFamily="49" charset="-128"/>
              </a:rPr>
              <a:t>　モータ</a:t>
            </a:r>
            <a:r>
              <a:rPr lang="ja-JP" altLang="en-US" dirty="0" smtClean="0">
                <a:latin typeface="MS Mincho" panose="02020609040205080304" pitchFamily="49" charset="-128"/>
              </a:rPr>
              <a:t>ーの</a:t>
            </a:r>
            <a:r>
              <a:rPr lang="en-US" altLang="ja-JP" dirty="0" smtClean="0">
                <a:latin typeface="MS Mincho" panose="02020609040205080304" pitchFamily="49" charset="-128"/>
              </a:rPr>
              <a:t>PWM</a:t>
            </a:r>
            <a:r>
              <a:rPr lang="ja-JP" altLang="en-US" dirty="0" smtClean="0">
                <a:latin typeface="MS Mincho" panose="02020609040205080304" pitchFamily="49" charset="-128"/>
              </a:rPr>
              <a:t>動作</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smtClean="0">
                <a:latin typeface="MS Mincho" panose="02020609040205080304" pitchFamily="49" charset="-128"/>
              </a:rPr>
              <a:t>目的選定理由　：　大学の卒業論文</a:t>
            </a:r>
            <a:endParaRPr lang="en-US" altLang="ja-JP" dirty="0" smtClean="0">
              <a:latin typeface="MS Mincho" panose="02020609040205080304" pitchFamily="49" charset="-128"/>
            </a:endParaRPr>
          </a:p>
          <a:p>
            <a:pPr marL="285750">
              <a:lnSpc>
                <a:spcPct val="200000"/>
              </a:lnSpc>
              <a:buFont typeface="Wingdings" panose="05000000000000000000" pitchFamily="2" charset="2"/>
              <a:buChar char="§"/>
            </a:pPr>
            <a:r>
              <a:rPr lang="ja-JP" altLang="en-US" dirty="0">
                <a:latin typeface="MS Mincho" panose="02020609040205080304" pitchFamily="49" charset="-128"/>
              </a:rPr>
              <a:t>プロジェク</a:t>
            </a:r>
            <a:r>
              <a:rPr lang="ja-JP" altLang="en-US" dirty="0" smtClean="0">
                <a:latin typeface="MS Mincho" panose="02020609040205080304" pitchFamily="49" charset="-128"/>
              </a:rPr>
              <a:t>ト期間　：　</a:t>
            </a:r>
            <a:r>
              <a:rPr lang="en-US" altLang="ja-JP" dirty="0" smtClean="0">
                <a:latin typeface="MS Mincho" panose="02020609040205080304" pitchFamily="49" charset="-128"/>
              </a:rPr>
              <a:t>2016.5</a:t>
            </a:r>
            <a:r>
              <a:rPr lang="ja-JP" altLang="en-US" dirty="0" smtClean="0">
                <a:latin typeface="MS Mincho" panose="02020609040205080304" pitchFamily="49" charset="-128"/>
              </a:rPr>
              <a:t>～</a:t>
            </a:r>
            <a:r>
              <a:rPr lang="en-US" altLang="ja-JP" dirty="0" smtClean="0">
                <a:latin typeface="MS Mincho" panose="02020609040205080304" pitchFamily="49" charset="-128"/>
              </a:rPr>
              <a:t>2016.12</a:t>
            </a:r>
            <a:r>
              <a:rPr lang="ja-JP" altLang="en-US" dirty="0" smtClean="0">
                <a:latin typeface="MS Mincho" panose="02020609040205080304" pitchFamily="49" charset="-128"/>
              </a:rPr>
              <a:t>（８ヵ月）</a:t>
            </a:r>
            <a:endParaRPr lang="en-US" altLang="ja-JP" dirty="0">
              <a:latin typeface="MS Mincho" panose="02020609040205080304" pitchFamily="49" charset="-128"/>
            </a:endParaRPr>
          </a:p>
          <a:p>
            <a:endParaRPr lang="en-US" altLang="ja-JP" dirty="0" smtClean="0">
              <a:latin typeface="MS Mincho" panose="02020609040205080304" pitchFamily="49" charset="-128"/>
            </a:endParaRPr>
          </a:p>
          <a:p>
            <a:endParaRPr lang="en-US" altLang="ja-JP" dirty="0" smtClean="0">
              <a:latin typeface="MS Mincho" panose="02020609040205080304" pitchFamily="49" charset="-128"/>
            </a:endParaRPr>
          </a:p>
        </p:txBody>
      </p:sp>
      <p:sp>
        <p:nvSpPr>
          <p:cNvPr id="6" name="Title 2"/>
          <p:cNvSpPr>
            <a:spLocks noGrp="1"/>
          </p:cNvSpPr>
          <p:nvPr>
            <p:ph type="title"/>
          </p:nvPr>
        </p:nvSpPr>
        <p:spPr>
          <a:xfrm>
            <a:off x="0" y="0"/>
            <a:ext cx="9144000" cy="884466"/>
          </a:xfrm>
        </p:spPr>
        <p:txBody>
          <a:bodyPr/>
          <a:lstStyle/>
          <a:p>
            <a:pPr algn="ctr"/>
            <a:r>
              <a:rPr lang="ja-JP" altLang="en-US" dirty="0" smtClean="0">
                <a:latin typeface="MS Mincho" panose="02020609040205080304" pitchFamily="49" charset="-128"/>
                <a:ea typeface="MS Mincho" panose="02020609040205080304" pitchFamily="49" charset="-128"/>
              </a:rPr>
              <a:t>２．スキャニング</a:t>
            </a:r>
            <a:r>
              <a:rPr lang="en-US" altLang="ja-JP" dirty="0" smtClean="0">
                <a:latin typeface="MS Mincho" panose="02020609040205080304" pitchFamily="49" charset="-128"/>
                <a:ea typeface="MS Mincho" panose="02020609040205080304" pitchFamily="49" charset="-128"/>
              </a:rPr>
              <a:t>RC</a:t>
            </a:r>
            <a:r>
              <a:rPr lang="ja-JP" altLang="en-US" dirty="0" smtClean="0">
                <a:latin typeface="MS Mincho" panose="02020609040205080304" pitchFamily="49" charset="-128"/>
                <a:ea typeface="MS Mincho" panose="02020609040205080304" pitchFamily="49" charset="-128"/>
              </a:rPr>
              <a:t>カー</a:t>
            </a:r>
            <a:endParaRPr lang="en-US" altLang="ja-JP"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181603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chemeClr val="tx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1991</Words>
  <Application>Microsoft Office PowerPoint</Application>
  <PresentationFormat>화면 슬라이드 쇼(16:9)</PresentationFormat>
  <Paragraphs>232</Paragraphs>
  <Slides>35</Slides>
  <Notes>20</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35</vt:i4>
      </vt:variant>
    </vt:vector>
  </HeadingPairs>
  <TitlesOfParts>
    <vt:vector size="44" baseType="lpstr">
      <vt:lpstr>HY견고딕</vt:lpstr>
      <vt:lpstr>MS Mincho</vt:lpstr>
      <vt:lpstr>ＭＳ Ｐゴシック</vt:lpstr>
      <vt:lpstr>맑은 고딕</vt:lpstr>
      <vt:lpstr>Arial</vt:lpstr>
      <vt:lpstr>Calibri</vt:lpstr>
      <vt:lpstr>Wingdings</vt:lpstr>
      <vt:lpstr>Office Theme</vt:lpstr>
      <vt:lpstr>Custom Design</vt:lpstr>
      <vt:lpstr>PowerPoint 프레젠테이션</vt:lpstr>
      <vt:lpstr>目次</vt:lpstr>
      <vt:lpstr>１．TCP/IPを通するチャットプログラム</vt:lpstr>
      <vt:lpstr>TCP/IPを通するチャットプログラム</vt:lpstr>
      <vt:lpstr>TCP/IPを通するチャットプログラム</vt:lpstr>
      <vt:lpstr>TCP/IPを通するチャットプログラム</vt:lpstr>
      <vt:lpstr>TCP/IPを通するチャットプログラム</vt:lpstr>
      <vt:lpstr>TCP/IPを通するチャットプログラム</vt:lpstr>
      <vt:lpstr>２．スキャニングRCカー</vt:lpstr>
      <vt:lpstr>スキャニングRCカー</vt:lpstr>
      <vt:lpstr>スキャニングRCカー</vt:lpstr>
      <vt:lpstr>スキャニングRCカー</vt:lpstr>
      <vt:lpstr>スキャニングRCカー</vt:lpstr>
      <vt:lpstr>スキャニングRCカー</vt:lpstr>
      <vt:lpstr>スキャニングRCカー</vt:lpstr>
      <vt:lpstr>スキャニングRCカー</vt:lpstr>
      <vt:lpstr>３．ランダムカラオケプロジェクト</vt:lpstr>
      <vt:lpstr>ランダムカラオケプロジェクト</vt:lpstr>
      <vt:lpstr>ランダムカラオケプロジェクト</vt:lpstr>
      <vt:lpstr>ランダムカラオケプロジェクト</vt:lpstr>
      <vt:lpstr>ランダムカラオケプロジェクト</vt:lpstr>
      <vt:lpstr>ランダムカラオケプロジェクト</vt:lpstr>
      <vt:lpstr>ランダムカラオケプロジェクト</vt:lpstr>
      <vt:lpstr>ランダムカラオケプロジェクト</vt:lpstr>
      <vt:lpstr>４．WEB基盤のKIOSK（注文）プロジェクト（進行中）</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lpstr>WEB基盤のKIOSK（注文）プロジェクト</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JSLRE-03</cp:lastModifiedBy>
  <cp:revision>146</cp:revision>
  <dcterms:created xsi:type="dcterms:W3CDTF">2014-04-01T16:27:38Z</dcterms:created>
  <dcterms:modified xsi:type="dcterms:W3CDTF">2017-08-09T08:20:44Z</dcterms:modified>
</cp:coreProperties>
</file>